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307" r:id="rId14"/>
    <p:sldId id="308" r:id="rId15"/>
    <p:sldId id="310" r:id="rId16"/>
    <p:sldId id="311" r:id="rId17"/>
    <p:sldId id="314" r:id="rId18"/>
    <p:sldId id="315" r:id="rId19"/>
    <p:sldId id="316" r:id="rId20"/>
    <p:sldId id="323" r:id="rId21"/>
    <p:sldId id="324" r:id="rId22"/>
    <p:sldId id="325" r:id="rId23"/>
    <p:sldId id="327" r:id="rId24"/>
    <p:sldId id="331" r:id="rId25"/>
    <p:sldId id="335" r:id="rId26"/>
    <p:sldId id="337" r:id="rId27"/>
    <p:sldId id="339" r:id="rId28"/>
    <p:sldId id="342" r:id="rId29"/>
    <p:sldId id="343" r:id="rId30"/>
    <p:sldId id="344" r:id="rId31"/>
    <p:sldId id="345" r:id="rId32"/>
    <p:sldId id="346" r:id="rId33"/>
    <p:sldId id="347" r:id="rId34"/>
    <p:sldId id="350" r:id="rId35"/>
    <p:sldId id="351" r:id="rId36"/>
    <p:sldId id="353" r:id="rId37"/>
    <p:sldId id="354" r:id="rId38"/>
    <p:sldId id="356" r:id="rId39"/>
    <p:sldId id="360" r:id="rId40"/>
    <p:sldId id="361" r:id="rId41"/>
    <p:sldId id="368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48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8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4E115-D094-4F72-B016-0C9106310890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FF0FA-A978-44A6-B7DC-816BC79064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37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D83E9-40A6-4372-8762-134CA6458262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92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9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06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78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53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52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42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46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57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59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63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A7C6-2F32-409D-9155-A33B15C04229}" type="datetimeFigureOut">
              <a:rPr lang="fr-FR" smtClean="0"/>
              <a:t>16/10/2017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5334C-A2B6-4910-B254-10B8752BF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2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oleObject" Target="../embeddings/oleObject21.bin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3.png"/><Relationship Id="rId4" Type="http://schemas.openxmlformats.org/officeDocument/2006/relationships/image" Target="../media/image30.wmf"/><Relationship Id="rId9" Type="http://schemas.openxmlformats.org/officeDocument/2006/relationships/image" Target="../media/image3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9.png"/><Relationship Id="rId4" Type="http://schemas.openxmlformats.org/officeDocument/2006/relationships/image" Target="../media/image3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oleObject" Target="../embeddings/oleObject26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wmf"/><Relationship Id="rId11" Type="http://schemas.openxmlformats.org/officeDocument/2006/relationships/image" Target="../media/image42.jpe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51.jpeg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4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4.png"/><Relationship Id="rId4" Type="http://schemas.openxmlformats.org/officeDocument/2006/relationships/image" Target="../media/image5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jpeg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1.png"/><Relationship Id="rId11" Type="http://schemas.openxmlformats.org/officeDocument/2006/relationships/oleObject" Target="../embeddings/oleObject47.bin"/><Relationship Id="rId5" Type="http://schemas.openxmlformats.org/officeDocument/2006/relationships/image" Target="../media/image64.wmf"/><Relationship Id="rId10" Type="http://schemas.openxmlformats.org/officeDocument/2006/relationships/image" Target="../media/image66.wmf"/><Relationship Id="rId4" Type="http://schemas.openxmlformats.org/officeDocument/2006/relationships/oleObject" Target="../embeddings/oleObject44.bin"/><Relationship Id="rId9" Type="http://schemas.openxmlformats.org/officeDocument/2006/relationships/oleObject" Target="../embeddings/oleObject46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7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51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2.jpeg"/><Relationship Id="rId10" Type="http://schemas.openxmlformats.org/officeDocument/2006/relationships/image" Target="../media/image8.wmf"/><Relationship Id="rId4" Type="http://schemas.openxmlformats.org/officeDocument/2006/relationships/image" Target="../media/image11.jpeg"/><Relationship Id="rId9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86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0.jpeg"/><Relationship Id="rId7" Type="http://schemas.openxmlformats.org/officeDocument/2006/relationships/image" Target="../media/image14.wmf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9.wmf"/><Relationship Id="rId5" Type="http://schemas.openxmlformats.org/officeDocument/2006/relationships/image" Target="../media/image12.jpe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1.jpeg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2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6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1484784"/>
            <a:ext cx="8157592" cy="3456384"/>
          </a:xfrm>
        </p:spPr>
        <p:txBody>
          <a:bodyPr>
            <a:noAutofit/>
          </a:bodyPr>
          <a:lstStyle/>
          <a:p>
            <a:r>
              <a:rPr lang="fr-FR" dirty="0" smtClean="0"/>
              <a:t>Dynamique des fluides visqueux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08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Viscosités de l’eau à 20°C</a:t>
            </a: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2051720" y="2719323"/>
          <a:ext cx="677416" cy="79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Équation" r:id="rId3" imgW="152280" imgH="164880" progId="Equation.3">
                  <p:embed/>
                </p:oleObj>
              </mc:Choice>
              <mc:Fallback>
                <p:oleObj name="Équation" r:id="rId3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719323"/>
                        <a:ext cx="677416" cy="79233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7" name="Object 6"/>
          <p:cNvGraphicFramePr>
            <a:graphicFrameLocks noChangeAspect="1"/>
          </p:cNvGraphicFramePr>
          <p:nvPr/>
        </p:nvGraphicFramePr>
        <p:xfrm>
          <a:off x="5724128" y="2564904"/>
          <a:ext cx="1072282" cy="1189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Équation" r:id="rId5" imgW="406080" imgH="419040" progId="Equation.3">
                  <p:embed/>
                </p:oleObj>
              </mc:Choice>
              <mc:Fallback>
                <p:oleObj name="Équation" r:id="rId5" imgW="406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564904"/>
                        <a:ext cx="1072282" cy="118930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necteur droit 10"/>
          <p:cNvCxnSpPr/>
          <p:nvPr/>
        </p:nvCxnSpPr>
        <p:spPr>
          <a:xfrm rot="16200000" flipH="1">
            <a:off x="1691680" y="3861048"/>
            <a:ext cx="5544616" cy="72008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55576" y="2060848"/>
            <a:ext cx="74168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9592" y="1188041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Dynamique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004048" y="119675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Cinématique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1763688" y="4941168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1cPo</a:t>
            </a:r>
            <a:endParaRPr lang="fr-FR" sz="3200" dirty="0"/>
          </a:p>
        </p:txBody>
      </p:sp>
      <p:sp>
        <p:nvSpPr>
          <p:cNvPr id="12" name="Flèche vers le bas 11"/>
          <p:cNvSpPr/>
          <p:nvPr/>
        </p:nvSpPr>
        <p:spPr>
          <a:xfrm>
            <a:off x="2267744" y="4149080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5724128" y="5013176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1cSt</a:t>
            </a:r>
            <a:endParaRPr lang="fr-FR" sz="3200" dirty="0"/>
          </a:p>
        </p:txBody>
      </p:sp>
      <p:sp>
        <p:nvSpPr>
          <p:cNvPr id="15" name="Flèche vers le bas 14"/>
          <p:cNvSpPr/>
          <p:nvPr/>
        </p:nvSpPr>
        <p:spPr>
          <a:xfrm>
            <a:off x="6084168" y="422108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Valeurs de viscosité dynamique (</a:t>
            </a:r>
            <a:r>
              <a:rPr lang="fr-FR" dirty="0" err="1" smtClean="0"/>
              <a:t>Pa.s</a:t>
            </a:r>
            <a:r>
              <a:rPr lang="fr-FR" dirty="0" smtClean="0"/>
              <a:t>) </a:t>
            </a:r>
            <a:br>
              <a:rPr lang="fr-FR" dirty="0" smtClean="0"/>
            </a:br>
            <a:r>
              <a:rPr lang="fr-FR" dirty="0" smtClean="0"/>
              <a:t>à 20°C</a:t>
            </a:r>
            <a:endParaRPr lang="fr-FR" dirty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 cstate="print"/>
          <a:srcRect l="28498" t="27877" r="28334" b="21625"/>
          <a:stretch>
            <a:fillRect/>
          </a:stretch>
        </p:blipFill>
        <p:spPr bwMode="auto">
          <a:xfrm>
            <a:off x="652406" y="1412776"/>
            <a:ext cx="7664009" cy="5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8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Viscosité  / Température</a:t>
            </a:r>
            <a:endParaRPr lang="fr-FR" dirty="0"/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2" cstate="print"/>
          <a:srcRect l="30076" t="48031" r="26203" b="10626"/>
          <a:stretch>
            <a:fillRect/>
          </a:stretch>
        </p:blipFill>
        <p:spPr bwMode="auto">
          <a:xfrm>
            <a:off x="755576" y="1340768"/>
            <a:ext cx="7391107" cy="392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1187624" y="5445224"/>
            <a:ext cx="662473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fr-FR" sz="3200" dirty="0" smtClean="0"/>
              <a:t>↘ forces intermoléculaires d’attraction </a:t>
            </a:r>
            <a:endParaRPr lang="fr-FR" sz="3200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935596" y="1840352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587808" y="1641487"/>
            <a:ext cx="1293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(10</a:t>
            </a:r>
            <a:r>
              <a:rPr lang="fr-FR" sz="2000" baseline="30000" dirty="0" smtClean="0"/>
              <a:t>-3</a:t>
            </a:r>
            <a:r>
              <a:rPr lang="fr-FR" sz="2000" dirty="0" smtClean="0"/>
              <a:t>.</a:t>
            </a:r>
            <a:r>
              <a:rPr lang="fr-FR" sz="2000" dirty="0" err="1" smtClean="0"/>
              <a:t>Pa.s</a:t>
            </a:r>
            <a:r>
              <a:rPr lang="fr-FR" sz="2000" dirty="0" smtClean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7715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Ecoulements laminaires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1189" t="19313" r="33705" b="56078"/>
          <a:stretch>
            <a:fillRect/>
          </a:stretch>
        </p:blipFill>
        <p:spPr bwMode="auto">
          <a:xfrm>
            <a:off x="2555776" y="1556792"/>
            <a:ext cx="3600400" cy="3297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755576" y="5373216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La viscosité impose le régime laminaire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463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Loi de POISEUILLE</a:t>
            </a:r>
            <a:endParaRPr lang="fr-FR" dirty="0"/>
          </a:p>
        </p:txBody>
      </p: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1954957" y="1130678"/>
          <a:ext cx="3625155" cy="1074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Équation" r:id="rId3" imgW="1523880" imgH="419040" progId="Equation.3">
                  <p:embed/>
                </p:oleObj>
              </mc:Choice>
              <mc:Fallback>
                <p:oleObj name="Équation" r:id="rId3" imgW="1523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957" y="1130678"/>
                        <a:ext cx="3625155" cy="107418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24"/>
          <p:cNvGrpSpPr/>
          <p:nvPr/>
        </p:nvGrpSpPr>
        <p:grpSpPr>
          <a:xfrm>
            <a:off x="395536" y="2492896"/>
            <a:ext cx="8322068" cy="4203133"/>
            <a:chOff x="395536" y="1772816"/>
            <a:chExt cx="8322068" cy="4203133"/>
          </a:xfrm>
        </p:grpSpPr>
        <p:pic>
          <p:nvPicPr>
            <p:cNvPr id="15462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0630" t="43109" r="24542" b="15547"/>
            <a:stretch>
              <a:fillRect/>
            </a:stretch>
          </p:blipFill>
          <p:spPr bwMode="auto">
            <a:xfrm>
              <a:off x="611560" y="1772816"/>
              <a:ext cx="8106044" cy="4203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6660232" y="4986507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660232" y="4194419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95536" y="3834379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28184" y="3140968"/>
              <a:ext cx="2880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012160" y="3068960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/>
                <a:t>dr</a:t>
              </a:r>
              <a:endParaRPr lang="fr-FR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80112" y="4005064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436096" y="38610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</a:t>
              </a:r>
              <a:endParaRPr lang="fr-FR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56176" y="364502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6082436" y="3486260"/>
              <a:ext cx="288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r</a:t>
              </a:r>
              <a:endParaRPr lang="fr-FR" sz="2800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1907704" y="4941168"/>
            <a:ext cx="3168352" cy="0"/>
            <a:chOff x="6588224" y="3068960"/>
            <a:chExt cx="3168352" cy="0"/>
          </a:xfrm>
        </p:grpSpPr>
        <p:cxnSp>
          <p:nvCxnSpPr>
            <p:cNvPr id="26" name="Connecteur droit avec flèche 25"/>
            <p:cNvCxnSpPr/>
            <p:nvPr/>
          </p:nvCxnSpPr>
          <p:spPr>
            <a:xfrm flipH="1">
              <a:off x="6588224" y="3068960"/>
              <a:ext cx="165618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>
              <a:off x="8100392" y="3068960"/>
              <a:ext cx="165618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43523" name="Object 3"/>
          <p:cNvGraphicFramePr>
            <a:graphicFrameLocks noChangeAspect="1"/>
          </p:cNvGraphicFramePr>
          <p:nvPr/>
        </p:nvGraphicFramePr>
        <p:xfrm>
          <a:off x="2411760" y="5013176"/>
          <a:ext cx="599927" cy="827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Équation" r:id="rId6" imgW="215640" imgH="330120" progId="Equation.3">
                  <p:embed/>
                </p:oleObj>
              </mc:Choice>
              <mc:Fallback>
                <p:oleObj name="Équation" r:id="rId6" imgW="2156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5013176"/>
                        <a:ext cx="599927" cy="8274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3524" name="Object 3"/>
          <p:cNvGraphicFramePr>
            <a:graphicFrameLocks noChangeAspect="1"/>
          </p:cNvGraphicFramePr>
          <p:nvPr/>
        </p:nvGraphicFramePr>
        <p:xfrm>
          <a:off x="3923928" y="5013176"/>
          <a:ext cx="60007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Équation" r:id="rId8" imgW="215640" imgH="330120" progId="Equation.3">
                  <p:embed/>
                </p:oleObj>
              </mc:Choice>
              <mc:Fallback>
                <p:oleObj name="Équation" r:id="rId8" imgW="2156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013176"/>
                        <a:ext cx="600075" cy="827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27"/>
          <p:cNvGrpSpPr>
            <a:grpSpLocks/>
          </p:cNvGrpSpPr>
          <p:nvPr/>
        </p:nvGrpSpPr>
        <p:grpSpPr bwMode="auto">
          <a:xfrm>
            <a:off x="6300192" y="692696"/>
            <a:ext cx="2665412" cy="1873250"/>
            <a:chOff x="521" y="1842"/>
            <a:chExt cx="1679" cy="1180"/>
          </a:xfrm>
        </p:grpSpPr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521" y="1843"/>
              <a:ext cx="1134" cy="11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793" y="2115"/>
              <a:ext cx="590" cy="635"/>
            </a:xfrm>
            <a:prstGeom prst="ellipse">
              <a:avLst/>
            </a:prstGeom>
            <a:noFill/>
            <a:ln w="127000">
              <a:solidFill>
                <a:srgbClr val="5F5F5F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03" y="2024"/>
              <a:ext cx="385" cy="410"/>
            </a:xfrm>
            <a:custGeom>
              <a:avLst/>
              <a:gdLst>
                <a:gd name="T0" fmla="*/ 385 w 385"/>
                <a:gd name="T1" fmla="*/ 410 h 410"/>
                <a:gd name="T2" fmla="*/ 0 w 385"/>
                <a:gd name="T3" fmla="*/ 0 h 410"/>
                <a:gd name="T4" fmla="*/ 0 60000 65536"/>
                <a:gd name="T5" fmla="*/ 0 60000 65536"/>
                <a:gd name="T6" fmla="*/ 0 w 385"/>
                <a:gd name="T7" fmla="*/ 0 h 410"/>
                <a:gd name="T8" fmla="*/ 385 w 385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5" h="410">
                  <a:moveTo>
                    <a:pt x="385" y="41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1086" y="2302"/>
              <a:ext cx="314" cy="132"/>
            </a:xfrm>
            <a:custGeom>
              <a:avLst/>
              <a:gdLst>
                <a:gd name="T0" fmla="*/ 314 w 314"/>
                <a:gd name="T1" fmla="*/ 0 h 132"/>
                <a:gd name="T2" fmla="*/ 0 w 314"/>
                <a:gd name="T3" fmla="*/ 132 h 132"/>
                <a:gd name="T4" fmla="*/ 0 60000 65536"/>
                <a:gd name="T5" fmla="*/ 0 60000 65536"/>
                <a:gd name="T6" fmla="*/ 0 w 314"/>
                <a:gd name="T7" fmla="*/ 0 h 132"/>
                <a:gd name="T8" fmla="*/ 314 w 314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132">
                  <a:moveTo>
                    <a:pt x="314" y="0"/>
                  </a:moveTo>
                  <a:lnTo>
                    <a:pt x="0" y="132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084" y="2434"/>
              <a:ext cx="242" cy="88"/>
            </a:xfrm>
            <a:custGeom>
              <a:avLst/>
              <a:gdLst>
                <a:gd name="T0" fmla="*/ 242 w 242"/>
                <a:gd name="T1" fmla="*/ 88 h 88"/>
                <a:gd name="T2" fmla="*/ 0 w 242"/>
                <a:gd name="T3" fmla="*/ 0 h 88"/>
                <a:gd name="T4" fmla="*/ 0 60000 65536"/>
                <a:gd name="T5" fmla="*/ 0 60000 65536"/>
                <a:gd name="T6" fmla="*/ 0 w 242"/>
                <a:gd name="T7" fmla="*/ 0 h 88"/>
                <a:gd name="T8" fmla="*/ 242 w 242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2" h="88">
                  <a:moveTo>
                    <a:pt x="242" y="88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730" y="1842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 dirty="0">
                  <a:latin typeface="Times New Roman" pitchFamily="18" charset="0"/>
                </a:rPr>
                <a:t>R</a:t>
              </a:r>
              <a:endParaRPr lang="fr-FR" sz="2800" i="1" baseline="-25000" dirty="0">
                <a:latin typeface="Times New Roman" pitchFamily="18" charset="0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1093" y="2377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1411" y="2014"/>
              <a:ext cx="789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r+</a:t>
              </a:r>
              <a:r>
                <a:rPr lang="fr-FR" sz="2800">
                  <a:latin typeface="Times New Roman" pitchFamily="18" charset="0"/>
                </a:rPr>
                <a:t>d</a:t>
              </a: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64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Loi de POISEUILLE</a:t>
            </a:r>
            <a:endParaRPr lang="fr-FR" dirty="0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011044" y="836712"/>
            <a:ext cx="2665412" cy="1873250"/>
            <a:chOff x="521" y="1842"/>
            <a:chExt cx="1679" cy="1180"/>
          </a:xfrm>
        </p:grpSpPr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1" y="1843"/>
              <a:ext cx="1134" cy="11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793" y="2115"/>
              <a:ext cx="590" cy="635"/>
            </a:xfrm>
            <a:prstGeom prst="ellipse">
              <a:avLst/>
            </a:prstGeom>
            <a:noFill/>
            <a:ln w="127000">
              <a:solidFill>
                <a:srgbClr val="5F5F5F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703" y="2024"/>
              <a:ext cx="385" cy="410"/>
            </a:xfrm>
            <a:custGeom>
              <a:avLst/>
              <a:gdLst>
                <a:gd name="T0" fmla="*/ 385 w 385"/>
                <a:gd name="T1" fmla="*/ 410 h 410"/>
                <a:gd name="T2" fmla="*/ 0 w 385"/>
                <a:gd name="T3" fmla="*/ 0 h 410"/>
                <a:gd name="T4" fmla="*/ 0 60000 65536"/>
                <a:gd name="T5" fmla="*/ 0 60000 65536"/>
                <a:gd name="T6" fmla="*/ 0 w 385"/>
                <a:gd name="T7" fmla="*/ 0 h 410"/>
                <a:gd name="T8" fmla="*/ 385 w 385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5" h="410">
                  <a:moveTo>
                    <a:pt x="385" y="41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1086" y="2302"/>
              <a:ext cx="314" cy="132"/>
            </a:xfrm>
            <a:custGeom>
              <a:avLst/>
              <a:gdLst>
                <a:gd name="T0" fmla="*/ 314 w 314"/>
                <a:gd name="T1" fmla="*/ 0 h 132"/>
                <a:gd name="T2" fmla="*/ 0 w 314"/>
                <a:gd name="T3" fmla="*/ 132 h 132"/>
                <a:gd name="T4" fmla="*/ 0 60000 65536"/>
                <a:gd name="T5" fmla="*/ 0 60000 65536"/>
                <a:gd name="T6" fmla="*/ 0 w 314"/>
                <a:gd name="T7" fmla="*/ 0 h 132"/>
                <a:gd name="T8" fmla="*/ 314 w 314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132">
                  <a:moveTo>
                    <a:pt x="314" y="0"/>
                  </a:moveTo>
                  <a:lnTo>
                    <a:pt x="0" y="132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1084" y="2434"/>
              <a:ext cx="242" cy="88"/>
            </a:xfrm>
            <a:custGeom>
              <a:avLst/>
              <a:gdLst>
                <a:gd name="T0" fmla="*/ 242 w 242"/>
                <a:gd name="T1" fmla="*/ 88 h 88"/>
                <a:gd name="T2" fmla="*/ 0 w 242"/>
                <a:gd name="T3" fmla="*/ 0 h 88"/>
                <a:gd name="T4" fmla="*/ 0 60000 65536"/>
                <a:gd name="T5" fmla="*/ 0 60000 65536"/>
                <a:gd name="T6" fmla="*/ 0 w 242"/>
                <a:gd name="T7" fmla="*/ 0 h 88"/>
                <a:gd name="T8" fmla="*/ 242 w 242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2" h="88">
                  <a:moveTo>
                    <a:pt x="242" y="88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730" y="1842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 dirty="0">
                  <a:latin typeface="Times New Roman" pitchFamily="18" charset="0"/>
                </a:rPr>
                <a:t>R</a:t>
              </a:r>
              <a:endParaRPr lang="fr-FR" sz="2800" i="1" baseline="-25000" dirty="0">
                <a:latin typeface="Times New Roman" pitchFamily="18" charset="0"/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093" y="2377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1411" y="2014"/>
              <a:ext cx="789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r+</a:t>
              </a:r>
              <a:r>
                <a:rPr lang="fr-FR" sz="2800">
                  <a:latin typeface="Times New Roman" pitchFamily="18" charset="0"/>
                </a:rPr>
                <a:t>d</a:t>
              </a: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</p:grp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1944688" y="1130300"/>
          <a:ext cx="2687637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Équation" r:id="rId3" imgW="1130040" imgH="419040" progId="Equation.3">
                  <p:embed/>
                </p:oleObj>
              </mc:Choice>
              <mc:Fallback>
                <p:oleObj name="Équation" r:id="rId3" imgW="11300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1130300"/>
                        <a:ext cx="2687637" cy="10747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/>
          <a:srcRect l="51189" t="19313" r="17266" b="56078"/>
          <a:stretch>
            <a:fillRect/>
          </a:stretch>
        </p:blipFill>
        <p:spPr bwMode="auto">
          <a:xfrm>
            <a:off x="1619672" y="2924944"/>
            <a:ext cx="5904656" cy="258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6276950" y="3933056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1113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Loi de POISEUILLE</a:t>
            </a:r>
            <a:endParaRPr lang="fr-FR" dirty="0"/>
          </a:p>
        </p:txBody>
      </p:sp>
      <p:grpSp>
        <p:nvGrpSpPr>
          <p:cNvPr id="3" name="Groupe 24"/>
          <p:cNvGrpSpPr/>
          <p:nvPr/>
        </p:nvGrpSpPr>
        <p:grpSpPr>
          <a:xfrm>
            <a:off x="395536" y="2492896"/>
            <a:ext cx="8322068" cy="4203133"/>
            <a:chOff x="395536" y="1772816"/>
            <a:chExt cx="8322068" cy="4203133"/>
          </a:xfrm>
        </p:grpSpPr>
        <p:pic>
          <p:nvPicPr>
            <p:cNvPr id="1546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0630" t="43109" r="24542" b="15547"/>
            <a:stretch>
              <a:fillRect/>
            </a:stretch>
          </p:blipFill>
          <p:spPr bwMode="auto">
            <a:xfrm>
              <a:off x="611560" y="1772816"/>
              <a:ext cx="8106044" cy="4203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6660232" y="4986507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660232" y="4194419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P</a:t>
              </a:r>
              <a:r>
                <a:rPr lang="fr-FR" sz="2800" baseline="-25000" dirty="0" smtClean="0"/>
                <a:t>2</a:t>
              </a:r>
              <a:endParaRPr lang="fr-FR" sz="2800" baseline="-250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95536" y="3834379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P</a:t>
              </a:r>
              <a:r>
                <a:rPr lang="fr-FR" sz="2800" baseline="-25000" dirty="0" smtClean="0"/>
                <a:t>1</a:t>
              </a:r>
              <a:endParaRPr lang="fr-FR" sz="2800" baseline="-250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28184" y="3140968"/>
              <a:ext cx="2880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012160" y="3068960"/>
              <a:ext cx="648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/>
                <a:t>dr</a:t>
              </a:r>
              <a:endParaRPr lang="fr-FR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80112" y="4005064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436096" y="38610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</a:t>
              </a:r>
              <a:endParaRPr lang="fr-FR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56176" y="364502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6082436" y="3486260"/>
              <a:ext cx="288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r</a:t>
              </a:r>
              <a:endParaRPr lang="fr-FR" sz="2800" dirty="0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011044" y="836712"/>
            <a:ext cx="2665412" cy="1873250"/>
            <a:chOff x="521" y="1842"/>
            <a:chExt cx="1679" cy="1180"/>
          </a:xfrm>
        </p:grpSpPr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1" y="1843"/>
              <a:ext cx="1134" cy="11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793" y="2115"/>
              <a:ext cx="590" cy="635"/>
            </a:xfrm>
            <a:prstGeom prst="ellipse">
              <a:avLst/>
            </a:prstGeom>
            <a:noFill/>
            <a:ln w="127000">
              <a:solidFill>
                <a:srgbClr val="5F5F5F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703" y="2024"/>
              <a:ext cx="385" cy="410"/>
            </a:xfrm>
            <a:custGeom>
              <a:avLst/>
              <a:gdLst>
                <a:gd name="T0" fmla="*/ 385 w 385"/>
                <a:gd name="T1" fmla="*/ 410 h 410"/>
                <a:gd name="T2" fmla="*/ 0 w 385"/>
                <a:gd name="T3" fmla="*/ 0 h 410"/>
                <a:gd name="T4" fmla="*/ 0 60000 65536"/>
                <a:gd name="T5" fmla="*/ 0 60000 65536"/>
                <a:gd name="T6" fmla="*/ 0 w 385"/>
                <a:gd name="T7" fmla="*/ 0 h 410"/>
                <a:gd name="T8" fmla="*/ 385 w 385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5" h="410">
                  <a:moveTo>
                    <a:pt x="385" y="41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1086" y="2302"/>
              <a:ext cx="314" cy="132"/>
            </a:xfrm>
            <a:custGeom>
              <a:avLst/>
              <a:gdLst>
                <a:gd name="T0" fmla="*/ 314 w 314"/>
                <a:gd name="T1" fmla="*/ 0 h 132"/>
                <a:gd name="T2" fmla="*/ 0 w 314"/>
                <a:gd name="T3" fmla="*/ 132 h 132"/>
                <a:gd name="T4" fmla="*/ 0 60000 65536"/>
                <a:gd name="T5" fmla="*/ 0 60000 65536"/>
                <a:gd name="T6" fmla="*/ 0 w 314"/>
                <a:gd name="T7" fmla="*/ 0 h 132"/>
                <a:gd name="T8" fmla="*/ 314 w 314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132">
                  <a:moveTo>
                    <a:pt x="314" y="0"/>
                  </a:moveTo>
                  <a:lnTo>
                    <a:pt x="0" y="132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1084" y="2434"/>
              <a:ext cx="242" cy="88"/>
            </a:xfrm>
            <a:custGeom>
              <a:avLst/>
              <a:gdLst>
                <a:gd name="T0" fmla="*/ 242 w 242"/>
                <a:gd name="T1" fmla="*/ 88 h 88"/>
                <a:gd name="T2" fmla="*/ 0 w 242"/>
                <a:gd name="T3" fmla="*/ 0 h 88"/>
                <a:gd name="T4" fmla="*/ 0 60000 65536"/>
                <a:gd name="T5" fmla="*/ 0 60000 65536"/>
                <a:gd name="T6" fmla="*/ 0 w 242"/>
                <a:gd name="T7" fmla="*/ 0 h 88"/>
                <a:gd name="T8" fmla="*/ 242 w 242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2" h="88">
                  <a:moveTo>
                    <a:pt x="242" y="88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730" y="1842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 dirty="0">
                  <a:latin typeface="Times New Roman" pitchFamily="18" charset="0"/>
                </a:rPr>
                <a:t>R</a:t>
              </a:r>
              <a:endParaRPr lang="fr-FR" sz="2800" i="1" baseline="-25000" dirty="0">
                <a:latin typeface="Times New Roman" pitchFamily="18" charset="0"/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093" y="2377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1411" y="2014"/>
              <a:ext cx="789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r+</a:t>
              </a:r>
              <a:r>
                <a:rPr lang="fr-FR" sz="2800">
                  <a:latin typeface="Times New Roman" pitchFamily="18" charset="0"/>
                </a:rPr>
                <a:t>d</a:t>
              </a: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</p:grp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2019300" y="1130300"/>
          <a:ext cx="25368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Équation" r:id="rId4" imgW="1066680" imgH="419040" progId="Equation.3">
                  <p:embed/>
                </p:oleObj>
              </mc:Choice>
              <mc:Fallback>
                <p:oleObj name="Équation" r:id="rId4" imgW="1066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1130300"/>
                        <a:ext cx="2536825" cy="10747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42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Conséquences / Loi de POISEUILLE</a:t>
            </a:r>
            <a:endParaRPr lang="fr-FR" dirty="0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478588" y="1195710"/>
            <a:ext cx="2665412" cy="1873250"/>
            <a:chOff x="521" y="1842"/>
            <a:chExt cx="1679" cy="1180"/>
          </a:xfrm>
        </p:grpSpPr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1" y="1843"/>
              <a:ext cx="1134" cy="117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793" y="2115"/>
              <a:ext cx="590" cy="635"/>
            </a:xfrm>
            <a:prstGeom prst="ellipse">
              <a:avLst/>
            </a:prstGeom>
            <a:noFill/>
            <a:ln w="127000">
              <a:solidFill>
                <a:srgbClr val="5F5F5F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703" y="2024"/>
              <a:ext cx="385" cy="410"/>
            </a:xfrm>
            <a:custGeom>
              <a:avLst/>
              <a:gdLst>
                <a:gd name="T0" fmla="*/ 385 w 385"/>
                <a:gd name="T1" fmla="*/ 410 h 410"/>
                <a:gd name="T2" fmla="*/ 0 w 385"/>
                <a:gd name="T3" fmla="*/ 0 h 410"/>
                <a:gd name="T4" fmla="*/ 0 60000 65536"/>
                <a:gd name="T5" fmla="*/ 0 60000 65536"/>
                <a:gd name="T6" fmla="*/ 0 w 385"/>
                <a:gd name="T7" fmla="*/ 0 h 410"/>
                <a:gd name="T8" fmla="*/ 385 w 385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5" h="410">
                  <a:moveTo>
                    <a:pt x="385" y="410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1086" y="2302"/>
              <a:ext cx="314" cy="132"/>
            </a:xfrm>
            <a:custGeom>
              <a:avLst/>
              <a:gdLst>
                <a:gd name="T0" fmla="*/ 314 w 314"/>
                <a:gd name="T1" fmla="*/ 0 h 132"/>
                <a:gd name="T2" fmla="*/ 0 w 314"/>
                <a:gd name="T3" fmla="*/ 132 h 132"/>
                <a:gd name="T4" fmla="*/ 0 60000 65536"/>
                <a:gd name="T5" fmla="*/ 0 60000 65536"/>
                <a:gd name="T6" fmla="*/ 0 w 314"/>
                <a:gd name="T7" fmla="*/ 0 h 132"/>
                <a:gd name="T8" fmla="*/ 314 w 314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132">
                  <a:moveTo>
                    <a:pt x="314" y="0"/>
                  </a:moveTo>
                  <a:lnTo>
                    <a:pt x="0" y="132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1084" y="2434"/>
              <a:ext cx="242" cy="88"/>
            </a:xfrm>
            <a:custGeom>
              <a:avLst/>
              <a:gdLst>
                <a:gd name="T0" fmla="*/ 242 w 242"/>
                <a:gd name="T1" fmla="*/ 88 h 88"/>
                <a:gd name="T2" fmla="*/ 0 w 242"/>
                <a:gd name="T3" fmla="*/ 0 h 88"/>
                <a:gd name="T4" fmla="*/ 0 60000 65536"/>
                <a:gd name="T5" fmla="*/ 0 60000 65536"/>
                <a:gd name="T6" fmla="*/ 0 w 242"/>
                <a:gd name="T7" fmla="*/ 0 h 88"/>
                <a:gd name="T8" fmla="*/ 242 w 242"/>
                <a:gd name="T9" fmla="*/ 88 h 8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2" h="88">
                  <a:moveTo>
                    <a:pt x="242" y="88"/>
                  </a:move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rgbClr val="006699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730" y="1842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 dirty="0">
                  <a:latin typeface="Times New Roman" pitchFamily="18" charset="0"/>
                </a:rPr>
                <a:t>R</a:t>
              </a:r>
              <a:endParaRPr lang="fr-FR" sz="2800" i="1" baseline="-25000" dirty="0">
                <a:latin typeface="Times New Roman" pitchFamily="18" charset="0"/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093" y="2377"/>
              <a:ext cx="2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1411" y="2014"/>
              <a:ext cx="789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fr-FR" sz="2800" i="1">
                  <a:latin typeface="Times New Roman" pitchFamily="18" charset="0"/>
                </a:rPr>
                <a:t>r+</a:t>
              </a:r>
              <a:r>
                <a:rPr lang="fr-FR" sz="2800">
                  <a:latin typeface="Times New Roman" pitchFamily="18" charset="0"/>
                </a:rPr>
                <a:t>d</a:t>
              </a:r>
              <a:r>
                <a:rPr lang="fr-FR" sz="2800" i="1">
                  <a:latin typeface="Times New Roman" pitchFamily="18" charset="0"/>
                </a:rPr>
                <a:t>r</a:t>
              </a:r>
              <a:endParaRPr lang="fr-FR" sz="2800" i="1" baseline="-25000">
                <a:latin typeface="Times New Roman" pitchFamily="18" charset="0"/>
              </a:endParaRPr>
            </a:p>
          </p:txBody>
        </p:sp>
      </p:grp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2337871" y="1484784"/>
          <a:ext cx="3386257" cy="1434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Équation" r:id="rId3" imgW="1066680" imgH="419040" progId="Equation.3">
                  <p:embed/>
                </p:oleObj>
              </mc:Choice>
              <mc:Fallback>
                <p:oleObj name="Équation" r:id="rId3" imgW="1066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871" y="1484784"/>
                        <a:ext cx="3386257" cy="143460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Connecteur droit avec flèche 27"/>
          <p:cNvCxnSpPr/>
          <p:nvPr/>
        </p:nvCxnSpPr>
        <p:spPr>
          <a:xfrm>
            <a:off x="3994055" y="3284984"/>
            <a:ext cx="0" cy="122413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87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11866"/>
              </p:ext>
            </p:extLst>
          </p:nvPr>
        </p:nvGraphicFramePr>
        <p:xfrm>
          <a:off x="3491880" y="4796382"/>
          <a:ext cx="132873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Équation" r:id="rId5" imgW="558720" imgH="393480" progId="Equation.3">
                  <p:embed/>
                </p:oleObj>
              </mc:Choice>
              <mc:Fallback>
                <p:oleObj name="Équation" r:id="rId5" imgW="558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4796382"/>
                        <a:ext cx="1328737" cy="10096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/>
          <a:srcRect l="64653" t="19313" r="18994" b="56078"/>
          <a:stretch>
            <a:fillRect/>
          </a:stretch>
        </p:blipFill>
        <p:spPr bwMode="auto">
          <a:xfrm>
            <a:off x="6372200" y="4221088"/>
            <a:ext cx="2520280" cy="213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Connecteur droit 31"/>
          <p:cNvCxnSpPr/>
          <p:nvPr/>
        </p:nvCxnSpPr>
        <p:spPr>
          <a:xfrm rot="16200000" flipH="1">
            <a:off x="6488452" y="5301208"/>
            <a:ext cx="1584176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8093596" y="5013176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560675"/>
              </p:ext>
            </p:extLst>
          </p:nvPr>
        </p:nvGraphicFramePr>
        <p:xfrm>
          <a:off x="7372174" y="3284984"/>
          <a:ext cx="949677" cy="721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Équation" r:id="rId8" imgW="558558" imgH="393529" progId="Equation.3">
                  <p:embed/>
                </p:oleObj>
              </mc:Choice>
              <mc:Fallback>
                <p:oleObj name="Équation" r:id="rId8" imgW="558558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174" y="3284984"/>
                        <a:ext cx="949677" cy="72161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cteur droit avec flèche 5"/>
          <p:cNvCxnSpPr/>
          <p:nvPr/>
        </p:nvCxnSpPr>
        <p:spPr>
          <a:xfrm flipH="1">
            <a:off x="7293240" y="4079230"/>
            <a:ext cx="106098" cy="36003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6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fr-FR" dirty="0" smtClean="0"/>
              <a:t>Loi de STOKES</a:t>
            </a:r>
            <a:endParaRPr lang="fr-FR" dirty="0"/>
          </a:p>
        </p:txBody>
      </p: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314325" y="2492375"/>
          <a:ext cx="4318000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Équation" r:id="rId3" imgW="1815840" imgH="419040" progId="Equation.3">
                  <p:embed/>
                </p:oleObj>
              </mc:Choice>
              <mc:Fallback>
                <p:oleObj name="Équation" r:id="rId3" imgW="18158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2492375"/>
                        <a:ext cx="4318000" cy="10747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43"/>
          <p:cNvGrpSpPr/>
          <p:nvPr/>
        </p:nvGrpSpPr>
        <p:grpSpPr>
          <a:xfrm>
            <a:off x="4860032" y="1700808"/>
            <a:ext cx="3744416" cy="3816424"/>
            <a:chOff x="3995936" y="2492896"/>
            <a:chExt cx="3744416" cy="3816424"/>
          </a:xfrm>
        </p:grpSpPr>
        <p:sp>
          <p:nvSpPr>
            <p:cNvPr id="26" name="Ellipse 25"/>
            <p:cNvSpPr/>
            <p:nvPr/>
          </p:nvSpPr>
          <p:spPr>
            <a:xfrm>
              <a:off x="5148064" y="3573016"/>
              <a:ext cx="1440160" cy="14401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rot="5400000">
              <a:off x="4932834" y="5228406"/>
              <a:ext cx="187220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 rot="5400000">
              <a:off x="5004842" y="3428206"/>
              <a:ext cx="187220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 rot="16200000" flipH="1">
              <a:off x="5427315" y="3941837"/>
              <a:ext cx="8816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9748" name="Object 4"/>
            <p:cNvGraphicFramePr>
              <a:graphicFrameLocks noChangeAspect="1"/>
            </p:cNvGraphicFramePr>
            <p:nvPr/>
          </p:nvGraphicFramePr>
          <p:xfrm>
            <a:off x="5364088" y="3645024"/>
            <a:ext cx="452437" cy="823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1" name="Équation" r:id="rId5" imgW="164880" imgH="279360" progId="Equation.3">
                    <p:embed/>
                  </p:oleObj>
                </mc:Choice>
                <mc:Fallback>
                  <p:oleObj name="Équation" r:id="rId5" imgW="16488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4088" y="3645024"/>
                          <a:ext cx="452437" cy="823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749" name="Object 5"/>
            <p:cNvGraphicFramePr>
              <a:graphicFrameLocks noChangeAspect="1"/>
            </p:cNvGraphicFramePr>
            <p:nvPr/>
          </p:nvGraphicFramePr>
          <p:xfrm>
            <a:off x="6084168" y="5301208"/>
            <a:ext cx="417513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2" name="Équation" r:id="rId7" imgW="152280" imgH="266400" progId="Equation.3">
                    <p:embed/>
                  </p:oleObj>
                </mc:Choice>
                <mc:Fallback>
                  <p:oleObj name="Équation" r:id="rId7" imgW="1522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4168" y="5301208"/>
                          <a:ext cx="417513" cy="785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750" name="Object 6"/>
            <p:cNvGraphicFramePr>
              <a:graphicFrameLocks noChangeAspect="1"/>
            </p:cNvGraphicFramePr>
            <p:nvPr/>
          </p:nvGraphicFramePr>
          <p:xfrm>
            <a:off x="6084168" y="2708920"/>
            <a:ext cx="522287" cy="862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3" name="Équation" r:id="rId9" imgW="190440" imgH="291960" progId="Equation.3">
                    <p:embed/>
                  </p:oleObj>
                </mc:Choice>
                <mc:Fallback>
                  <p:oleObj name="Équation" r:id="rId9" imgW="19044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4168" y="2708920"/>
                          <a:ext cx="522287" cy="862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" name="Groupe 42"/>
            <p:cNvGrpSpPr/>
            <p:nvPr/>
          </p:nvGrpSpPr>
          <p:grpSpPr>
            <a:xfrm>
              <a:off x="3995936" y="2564904"/>
              <a:ext cx="3744416" cy="3744416"/>
              <a:chOff x="3995936" y="2564904"/>
              <a:chExt cx="3744416" cy="3744416"/>
            </a:xfrm>
          </p:grpSpPr>
          <p:cxnSp>
            <p:nvCxnSpPr>
              <p:cNvPr id="39" name="Connecteur droit 38"/>
              <p:cNvCxnSpPr/>
              <p:nvPr/>
            </p:nvCxnSpPr>
            <p:spPr>
              <a:xfrm rot="5400000">
                <a:off x="2483768" y="4437112"/>
                <a:ext cx="374441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/>
              <p:nvPr/>
            </p:nvCxnSpPr>
            <p:spPr>
              <a:xfrm rot="5400000">
                <a:off x="5436096" y="4437112"/>
                <a:ext cx="374441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>
                <a:off x="3995936" y="6309320"/>
                <a:ext cx="374441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e 49"/>
          <p:cNvGrpSpPr/>
          <p:nvPr/>
        </p:nvGrpSpPr>
        <p:grpSpPr>
          <a:xfrm>
            <a:off x="683568" y="3861048"/>
            <a:ext cx="3666360" cy="2592288"/>
            <a:chOff x="683568" y="3861048"/>
            <a:chExt cx="3666360" cy="2592288"/>
          </a:xfrm>
        </p:grpSpPr>
        <p:pic>
          <p:nvPicPr>
            <p:cNvPr id="45" name="Image 4" descr="turbulence_sphere.jpg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3568" y="4221088"/>
              <a:ext cx="3666360" cy="1745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" name="Connecteur droit 46"/>
            <p:cNvCxnSpPr/>
            <p:nvPr/>
          </p:nvCxnSpPr>
          <p:spPr>
            <a:xfrm rot="16200000" flipH="1">
              <a:off x="1511660" y="4329100"/>
              <a:ext cx="2448272" cy="1800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rot="5400000">
              <a:off x="1511660" y="4329100"/>
              <a:ext cx="2592288" cy="165618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22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Application / Loi de STOKES</a:t>
            </a:r>
            <a:br>
              <a:rPr lang="fr-FR" dirty="0" smtClean="0"/>
            </a:br>
            <a:r>
              <a:rPr lang="fr-FR" dirty="0" smtClean="0"/>
              <a:t>Crémage du lait</a:t>
            </a:r>
            <a:endParaRPr lang="fr-FR" dirty="0"/>
          </a:p>
        </p:txBody>
      </p: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179512" y="5194992"/>
          <a:ext cx="3816424" cy="870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Équation" r:id="rId3" imgW="1981080" imgH="419040" progId="Equation.3">
                  <p:embed/>
                </p:oleObj>
              </mc:Choice>
              <mc:Fallback>
                <p:oleObj name="Équation" r:id="rId3" imgW="1981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5194992"/>
                        <a:ext cx="3816424" cy="87081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Image 3" descr="th07im02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152" y="3645024"/>
            <a:ext cx="2857773" cy="189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 5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3573016"/>
            <a:ext cx="2733675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 7" descr="701-1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840" y="1470385"/>
            <a:ext cx="2508275" cy="18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5868144" y="5661248"/>
            <a:ext cx="2952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smtClean="0"/>
              <a:t>Crémage </a:t>
            </a:r>
            <a:r>
              <a:rPr lang="fr-FR" sz="2800" dirty="0" smtClean="0"/>
              <a:t>par centrifugation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6300192" y="1700808"/>
            <a:ext cx="244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Crémage ascendant</a:t>
            </a:r>
            <a:endParaRPr lang="fr-FR" sz="2800" dirty="0"/>
          </a:p>
        </p:txBody>
      </p:sp>
      <p:sp>
        <p:nvSpPr>
          <p:cNvPr id="9" name="Flèche droite 8"/>
          <p:cNvSpPr/>
          <p:nvPr/>
        </p:nvSpPr>
        <p:spPr>
          <a:xfrm>
            <a:off x="5940152" y="2132856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4860032" y="4653136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45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306288"/>
            <a:ext cx="8229600" cy="1143000"/>
          </a:xfrm>
        </p:spPr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908720"/>
            <a:ext cx="8712968" cy="5904656"/>
          </a:xfrm>
        </p:spPr>
        <p:txBody>
          <a:bodyPr>
            <a:noAutofit/>
          </a:bodyPr>
          <a:lstStyle/>
          <a:p>
            <a:r>
              <a:rPr lang="fr-FR" sz="2800" dirty="0" smtClean="0"/>
              <a:t>Définir la notion de viscosité dynamique et cinématique</a:t>
            </a:r>
          </a:p>
          <a:p>
            <a:r>
              <a:rPr lang="fr-FR" sz="2800" dirty="0" smtClean="0"/>
              <a:t>Citer et appliquer la loi de NEWTON</a:t>
            </a:r>
          </a:p>
          <a:p>
            <a:r>
              <a:rPr lang="fr-FR" sz="2800" dirty="0" smtClean="0"/>
              <a:t>Définir l’écoulement laminaire et turbulent</a:t>
            </a:r>
          </a:p>
          <a:p>
            <a:r>
              <a:rPr lang="fr-FR" sz="2800" dirty="0" smtClean="0"/>
              <a:t>Définir les lois de POISEUILLE et de STOKES </a:t>
            </a:r>
          </a:p>
          <a:p>
            <a:r>
              <a:rPr lang="fr-FR" sz="2800" dirty="0" smtClean="0"/>
              <a:t>Citer les méthodes de mesure de la viscosité</a:t>
            </a:r>
          </a:p>
          <a:p>
            <a:r>
              <a:rPr lang="fr-FR" sz="2800" dirty="0" smtClean="0"/>
              <a:t>Calculer un nombre de </a:t>
            </a:r>
            <a:r>
              <a:rPr lang="fr-FR" sz="2800" dirty="0" err="1" smtClean="0"/>
              <a:t>Re</a:t>
            </a:r>
            <a:r>
              <a:rPr lang="fr-FR" sz="2800" dirty="0" smtClean="0"/>
              <a:t> et démontrer son </a:t>
            </a:r>
            <a:r>
              <a:rPr lang="fr-FR" sz="2800" dirty="0" err="1" smtClean="0"/>
              <a:t>adimensionnalité</a:t>
            </a:r>
            <a:endParaRPr lang="fr-FR" sz="2800" dirty="0" smtClean="0"/>
          </a:p>
          <a:p>
            <a:r>
              <a:rPr lang="fr-FR" sz="2800" dirty="0" smtClean="0"/>
              <a:t>Différencier régime turbulent lisse et rugueux</a:t>
            </a:r>
          </a:p>
          <a:p>
            <a:r>
              <a:rPr lang="fr-FR" sz="2800" dirty="0" smtClean="0"/>
              <a:t>Se servir des différents abaques et diagrammes pour calculer les pertes de charge en connaissant (</a:t>
            </a:r>
            <a:r>
              <a:rPr lang="fr-FR" sz="2800" dirty="0" err="1" smtClean="0"/>
              <a:t>Re</a:t>
            </a:r>
            <a:r>
              <a:rPr lang="fr-FR" sz="2800" dirty="0" smtClean="0"/>
              <a:t> et </a:t>
            </a:r>
            <a:r>
              <a:rPr lang="fr-FR" sz="2800" dirty="0" smtClean="0">
                <a:sym typeface="Symbol"/>
              </a:rPr>
              <a:t></a:t>
            </a:r>
            <a:r>
              <a:rPr lang="fr-FR" sz="2800" dirty="0" smtClean="0"/>
              <a:t>/D)</a:t>
            </a:r>
          </a:p>
        </p:txBody>
      </p:sp>
    </p:spTree>
    <p:extLst>
      <p:ext uri="{BB962C8B-B14F-4D97-AF65-F5344CB8AC3E}">
        <p14:creationId xmlns:p14="http://schemas.microsoft.com/office/powerpoint/2010/main" val="850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8229600" cy="1143000"/>
          </a:xfrm>
        </p:spPr>
        <p:txBody>
          <a:bodyPr/>
          <a:lstStyle/>
          <a:p>
            <a:r>
              <a:rPr lang="fr-FR" dirty="0" smtClean="0"/>
              <a:t>Viscosimètre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15616" y="2076996"/>
            <a:ext cx="75608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 smtClean="0"/>
              <a:t>Appareil servant à mesurer la viscosité d’un fluide à température constante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3200" dirty="0" smtClean="0"/>
              <a:t>3 types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9810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-48592"/>
            <a:ext cx="8496944" cy="1143000"/>
          </a:xfrm>
        </p:spPr>
        <p:txBody>
          <a:bodyPr>
            <a:noAutofit/>
          </a:bodyPr>
          <a:lstStyle/>
          <a:p>
            <a:r>
              <a:rPr lang="fr-FR" sz="3600" dirty="0" smtClean="0"/>
              <a:t>Viscosimètre à tube capillaire  </a:t>
            </a:r>
            <a:br>
              <a:rPr lang="fr-FR" sz="3600" dirty="0" smtClean="0"/>
            </a:br>
            <a:r>
              <a:rPr lang="fr-FR" sz="3600" dirty="0" smtClean="0"/>
              <a:t>Loi de POISEUILLE</a:t>
            </a:r>
            <a:endParaRPr lang="fr-FR" sz="3600" dirty="0"/>
          </a:p>
        </p:txBody>
      </p:sp>
      <p:pic>
        <p:nvPicPr>
          <p:cNvPr id="4" name="Image 5" descr="procuration 2 2.jpeg"/>
          <p:cNvPicPr>
            <a:picLocks noChangeAspect="1"/>
          </p:cNvPicPr>
          <p:nvPr/>
        </p:nvPicPr>
        <p:blipFill>
          <a:blip r:embed="rId3" cstate="print"/>
          <a:srcRect b="15466"/>
          <a:stretch>
            <a:fillRect/>
          </a:stretch>
        </p:blipFill>
        <p:spPr bwMode="auto">
          <a:xfrm>
            <a:off x="539552" y="1265264"/>
            <a:ext cx="6173693" cy="533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5796136" y="2492896"/>
          <a:ext cx="2491542" cy="756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Équation" r:id="rId4" imgW="723600" imgH="203040" progId="Equation.3">
                  <p:embed/>
                </p:oleObj>
              </mc:Choice>
              <mc:Fallback>
                <p:oleObj name="Équation" r:id="rId4" imgW="723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2492896"/>
                        <a:ext cx="2491542" cy="75681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0691" name="Object 6"/>
          <p:cNvGraphicFramePr>
            <a:graphicFrameLocks noChangeAspect="1"/>
          </p:cNvGraphicFramePr>
          <p:nvPr/>
        </p:nvGraphicFramePr>
        <p:xfrm>
          <a:off x="3923928" y="4221088"/>
          <a:ext cx="398963" cy="56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Équation" r:id="rId6" imgW="164880" imgH="215640" progId="Equation.3">
                  <p:embed/>
                </p:oleObj>
              </mc:Choice>
              <mc:Fallback>
                <p:oleObj name="É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221088"/>
                        <a:ext cx="398963" cy="56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0692" name="Object 6"/>
          <p:cNvGraphicFramePr>
            <a:graphicFrameLocks noChangeAspect="1"/>
          </p:cNvGraphicFramePr>
          <p:nvPr/>
        </p:nvGraphicFramePr>
        <p:xfrm>
          <a:off x="4273335" y="1010204"/>
          <a:ext cx="45085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Équation" r:id="rId8" imgW="164880" imgH="228600" progId="Equation.3">
                  <p:embed/>
                </p:oleObj>
              </mc:Choice>
              <mc:Fallback>
                <p:oleObj name="Équation" r:id="rId8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335" y="1010204"/>
                        <a:ext cx="45085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0693" name="Object 6"/>
          <p:cNvGraphicFramePr>
            <a:graphicFrameLocks noChangeAspect="1"/>
          </p:cNvGraphicFramePr>
          <p:nvPr/>
        </p:nvGraphicFramePr>
        <p:xfrm>
          <a:off x="3938588" y="2924175"/>
          <a:ext cx="3683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Équation" r:id="rId10" imgW="152280" imgH="215640" progId="Equation.3">
                  <p:embed/>
                </p:oleObj>
              </mc:Choice>
              <mc:Fallback>
                <p:oleObj name="Équation" r:id="rId10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2924175"/>
                        <a:ext cx="3683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0694" name="Object 6"/>
          <p:cNvGraphicFramePr>
            <a:graphicFrameLocks noChangeAspect="1"/>
          </p:cNvGraphicFramePr>
          <p:nvPr/>
        </p:nvGraphicFramePr>
        <p:xfrm>
          <a:off x="3504936" y="1020837"/>
          <a:ext cx="45085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Équation" r:id="rId12" imgW="164880" imgH="228600" progId="Equation.3">
                  <p:embed/>
                </p:oleObj>
              </mc:Choice>
              <mc:Fallback>
                <p:oleObj name="Équation" r:id="rId12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936" y="1020837"/>
                        <a:ext cx="45085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3808030" y="2356195"/>
            <a:ext cx="0" cy="792088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419872" y="2492896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h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652120" y="3717032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K = constante du viscosimètre</a:t>
            </a:r>
            <a:endParaRPr lang="fr-FR" sz="2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5724128" y="501317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Etalonnage avec liquide de </a:t>
            </a:r>
            <a:r>
              <a:rPr lang="fr-FR" sz="2800" dirty="0" smtClean="0">
                <a:sym typeface="Symbol"/>
              </a:rPr>
              <a:t></a:t>
            </a:r>
            <a:r>
              <a:rPr lang="fr-FR" sz="2800" dirty="0" smtClean="0"/>
              <a:t>  connue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239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045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Viscosimètre à chute </a:t>
            </a:r>
            <a:r>
              <a:rPr lang="fr-FR" smtClean="0"/>
              <a:t>de bille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Loi de STOKES</a:t>
            </a:r>
            <a:endParaRPr lang="fr-FR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0850" y="2524125"/>
          <a:ext cx="40449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Équation" r:id="rId3" imgW="1701720" imgH="393480" progId="Equation.3">
                  <p:embed/>
                </p:oleObj>
              </mc:Choice>
              <mc:Fallback>
                <p:oleObj name="Équation" r:id="rId3" imgW="1701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2524125"/>
                        <a:ext cx="4044950" cy="10096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Image 5" descr="ant800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1628800"/>
            <a:ext cx="3137272" cy="384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51715" name="Object 6"/>
          <p:cNvGraphicFramePr>
            <a:graphicFrameLocks noChangeAspect="1"/>
          </p:cNvGraphicFramePr>
          <p:nvPr/>
        </p:nvGraphicFramePr>
        <p:xfrm>
          <a:off x="1654175" y="4797425"/>
          <a:ext cx="1354138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Équation" r:id="rId6" imgW="520560" imgH="393480" progId="Equation.3">
                  <p:embed/>
                </p:oleObj>
              </mc:Choice>
              <mc:Fallback>
                <p:oleObj name="Équation" r:id="rId6" imgW="520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4797425"/>
                        <a:ext cx="1354138" cy="11064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763688" y="407707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Avec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3161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5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Viscosimètre à mobile tournant</a:t>
            </a:r>
            <a:br>
              <a:rPr lang="fr-FR" dirty="0" smtClean="0"/>
            </a:br>
            <a:r>
              <a:rPr lang="fr-FR" dirty="0" smtClean="0"/>
              <a:t> Loi de NEWTON</a:t>
            </a:r>
            <a:endParaRPr lang="fr-FR" dirty="0"/>
          </a:p>
        </p:txBody>
      </p:sp>
      <p:graphicFrame>
        <p:nvGraphicFramePr>
          <p:cNvPr id="154629" name="Object 6"/>
          <p:cNvGraphicFramePr>
            <a:graphicFrameLocks noChangeAspect="1"/>
          </p:cNvGraphicFramePr>
          <p:nvPr/>
        </p:nvGraphicFramePr>
        <p:xfrm>
          <a:off x="6012160" y="1556792"/>
          <a:ext cx="2185987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Équation" r:id="rId3" imgW="634680" imgH="393480" progId="Equation.3">
                  <p:embed/>
                </p:oleObj>
              </mc:Choice>
              <mc:Fallback>
                <p:oleObj name="Équation" r:id="rId3" imgW="634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1556792"/>
                        <a:ext cx="2185987" cy="14668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 descr="images.jpe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3429000"/>
            <a:ext cx="3500101" cy="314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6" descr="procura.jpeg"/>
          <p:cNvPicPr>
            <a:picLocks noChangeAspect="1"/>
          </p:cNvPicPr>
          <p:nvPr/>
        </p:nvPicPr>
        <p:blipFill>
          <a:blip r:embed="rId6" cstate="print"/>
          <a:srcRect b="9563"/>
          <a:stretch>
            <a:fillRect/>
          </a:stretch>
        </p:blipFill>
        <p:spPr bwMode="auto">
          <a:xfrm>
            <a:off x="683568" y="1196752"/>
            <a:ext cx="360040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28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Ecoulements turbulents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2849" t="56719" r="32402" b="18672"/>
          <a:stretch>
            <a:fillRect/>
          </a:stretch>
        </p:blipFill>
        <p:spPr bwMode="auto">
          <a:xfrm>
            <a:off x="2627784" y="1268760"/>
            <a:ext cx="3600400" cy="337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251520" y="5229200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Les forces d’inertie qui dominent imposent le régime turbulent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9932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98896" y="0"/>
            <a:ext cx="10009112" cy="112474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Nombre de REYNOLDS</a:t>
            </a:r>
            <a:br>
              <a:rPr lang="fr-FR" dirty="0" smtClean="0"/>
            </a:br>
            <a:r>
              <a:rPr lang="fr-FR" dirty="0" smtClean="0"/>
              <a:t> (Approche qualitative) </a:t>
            </a:r>
            <a:endParaRPr lang="fr-F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33556" t="35373" r="41746" b="57993"/>
          <a:stretch>
            <a:fillRect/>
          </a:stretch>
        </p:blipFill>
        <p:spPr bwMode="auto">
          <a:xfrm>
            <a:off x="251520" y="2922711"/>
            <a:ext cx="279958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l="59998" t="32926" r="14354" b="59658"/>
          <a:stretch>
            <a:fillRect/>
          </a:stretch>
        </p:blipFill>
        <p:spPr bwMode="auto">
          <a:xfrm>
            <a:off x="6090177" y="2865287"/>
            <a:ext cx="2730295" cy="120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e 15"/>
          <p:cNvGrpSpPr/>
          <p:nvPr/>
        </p:nvGrpSpPr>
        <p:grpSpPr>
          <a:xfrm rot="5400000">
            <a:off x="4220252" y="1119759"/>
            <a:ext cx="578296" cy="1735931"/>
            <a:chOff x="3871739" y="620688"/>
            <a:chExt cx="873621" cy="1880592"/>
          </a:xfrm>
        </p:grpSpPr>
        <p:cxnSp>
          <p:nvCxnSpPr>
            <p:cNvPr id="14" name="Connecteur droit avec flèche 13"/>
            <p:cNvCxnSpPr/>
            <p:nvPr/>
          </p:nvCxnSpPr>
          <p:spPr bwMode="auto">
            <a:xfrm rot="5400000" flipH="1" flipV="1">
              <a:off x="3835735" y="656692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 rot="16200000" flipH="1">
              <a:off x="3845260" y="1601180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7" name="ZoneTexte 16"/>
          <p:cNvSpPr txBox="1"/>
          <p:nvPr/>
        </p:nvSpPr>
        <p:spPr>
          <a:xfrm>
            <a:off x="539552" y="1698576"/>
            <a:ext cx="2503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2400" dirty="0" smtClean="0"/>
              <a:t>Les forces de frottement l’emportent</a:t>
            </a:r>
            <a:endParaRPr lang="fr-FR" sz="2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251520" y="4218856"/>
            <a:ext cx="3323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fr-FR" sz="2200" dirty="0" smtClean="0"/>
              <a:t>Viscosité élevée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sz="2200" dirty="0" smtClean="0"/>
              <a:t>Vitesse faible</a:t>
            </a:r>
          </a:p>
          <a:p>
            <a:pPr algn="l">
              <a:buNone/>
            </a:pPr>
            <a:endParaRPr lang="fr-FR" sz="2200" dirty="0" smtClean="0"/>
          </a:p>
          <a:p>
            <a:pPr algn="l">
              <a:buNone/>
            </a:pPr>
            <a:endParaRPr lang="fr-FR" sz="2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641042" y="4179133"/>
            <a:ext cx="33234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fr-FR" sz="2200" dirty="0" smtClean="0"/>
              <a:t>Viscosité faible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sz="2200" dirty="0" smtClean="0"/>
              <a:t>Vitesse élevée</a:t>
            </a:r>
          </a:p>
          <a:p>
            <a:pPr algn="l">
              <a:buNone/>
            </a:pPr>
            <a:endParaRPr lang="fr-FR" sz="2200" dirty="0" smtClean="0"/>
          </a:p>
          <a:p>
            <a:pPr algn="l">
              <a:buNone/>
            </a:pPr>
            <a:endParaRPr lang="fr-FR" sz="2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701972" y="1763033"/>
            <a:ext cx="268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2400" dirty="0" smtClean="0"/>
              <a:t>Les forces motrices l’emportent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99592" y="5631631"/>
            <a:ext cx="1656184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400" dirty="0" err="1" smtClean="0">
                <a:solidFill>
                  <a:schemeClr val="tx1"/>
                </a:solidFill>
              </a:rPr>
              <a:t>Re</a:t>
            </a:r>
            <a:r>
              <a:rPr lang="fr-FR" sz="2400" dirty="0" smtClean="0">
                <a:solidFill>
                  <a:schemeClr val="tx1"/>
                </a:solidFill>
              </a:rPr>
              <a:t> « petit »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588224" y="5631631"/>
            <a:ext cx="1462316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400" dirty="0" err="1" smtClean="0">
                <a:solidFill>
                  <a:schemeClr val="tx1"/>
                </a:solidFill>
              </a:rPr>
              <a:t>Re</a:t>
            </a:r>
            <a:r>
              <a:rPr lang="fr-FR" sz="2400" dirty="0" smtClean="0">
                <a:solidFill>
                  <a:schemeClr val="tx1"/>
                </a:solidFill>
              </a:rPr>
              <a:t> grand</a:t>
            </a:r>
            <a:endParaRPr lang="fr-FR" sz="2400" dirty="0">
              <a:solidFill>
                <a:schemeClr val="tx1"/>
              </a:solidFill>
            </a:endParaRPr>
          </a:p>
        </p:txBody>
      </p:sp>
      <p:graphicFrame>
        <p:nvGraphicFramePr>
          <p:cNvPr id="2527235" name="Object 3"/>
          <p:cNvGraphicFramePr>
            <a:graphicFrameLocks noChangeAspect="1"/>
          </p:cNvGraphicFramePr>
          <p:nvPr/>
        </p:nvGraphicFramePr>
        <p:xfrm>
          <a:off x="3131840" y="3039343"/>
          <a:ext cx="2865884" cy="79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Équation" r:id="rId4" imgW="1536480" imgH="393480" progId="Equation.3">
                  <p:embed/>
                </p:oleObj>
              </mc:Choice>
              <mc:Fallback>
                <p:oleObj name="Équation" r:id="rId4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3039343"/>
                        <a:ext cx="2865884" cy="7925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/>
        </p:nvGraphicFramePr>
        <p:xfrm>
          <a:off x="3844925" y="5038725"/>
          <a:ext cx="9032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Équation" r:id="rId6" imgW="431640" imgH="177480" progId="Equation.3">
                  <p:embed/>
                </p:oleObj>
              </mc:Choice>
              <mc:Fallback>
                <p:oleObj name="Équation" r:id="rId6" imgW="4316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925" y="5038725"/>
                        <a:ext cx="903288" cy="4000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lèche vers le bas 21"/>
          <p:cNvSpPr/>
          <p:nvPr/>
        </p:nvSpPr>
        <p:spPr>
          <a:xfrm>
            <a:off x="4283968" y="4047455"/>
            <a:ext cx="14401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1143000"/>
          </a:xfrm>
        </p:spPr>
        <p:txBody>
          <a:bodyPr/>
          <a:lstStyle/>
          <a:p>
            <a:r>
              <a:rPr lang="fr-FR" dirty="0" smtClean="0"/>
              <a:t>Expérience de REYNOLDS</a:t>
            </a:r>
            <a:endParaRPr lang="fr-FR" dirty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 cstate="print"/>
          <a:srcRect l="10788" t="42937" r="8411" b="33438"/>
          <a:stretch>
            <a:fillRect/>
          </a:stretch>
        </p:blipFill>
        <p:spPr bwMode="auto">
          <a:xfrm>
            <a:off x="0" y="4365104"/>
            <a:ext cx="8892480" cy="1461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3" cstate="print"/>
          <a:srcRect l="36718" t="30515" r="31183" b="33438"/>
          <a:stretch>
            <a:fillRect/>
          </a:stretch>
        </p:blipFill>
        <p:spPr bwMode="auto">
          <a:xfrm>
            <a:off x="5034014" y="1196752"/>
            <a:ext cx="3930474" cy="24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29" name="Picture 5"/>
          <p:cNvPicPr>
            <a:picLocks noChangeAspect="1" noChangeArrowheads="1"/>
          </p:cNvPicPr>
          <p:nvPr/>
        </p:nvPicPr>
        <p:blipFill>
          <a:blip r:embed="rId4" cstate="print"/>
          <a:srcRect l="34504" t="34250" r="35611" b="29328"/>
          <a:stretch>
            <a:fillRect/>
          </a:stretch>
        </p:blipFill>
        <p:spPr bwMode="auto">
          <a:xfrm>
            <a:off x="251520" y="1052736"/>
            <a:ext cx="399352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3347864" y="5932569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Critique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6156176" y="5951733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Turbulent</a:t>
            </a:r>
            <a:endParaRPr lang="fr-FR" sz="2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8" y="5932569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Laminaire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883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0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98896" y="0"/>
            <a:ext cx="10009112" cy="112474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Nombre de REYNOLDS</a:t>
            </a:r>
            <a:br>
              <a:rPr lang="fr-FR" dirty="0" smtClean="0"/>
            </a:br>
            <a:r>
              <a:rPr lang="fr-FR" dirty="0" smtClean="0"/>
              <a:t> (Approche quantitative) </a:t>
            </a:r>
            <a:endParaRPr lang="fr-F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33556" t="35373" r="41746" b="57993"/>
          <a:stretch>
            <a:fillRect/>
          </a:stretch>
        </p:blipFill>
        <p:spPr bwMode="auto">
          <a:xfrm>
            <a:off x="251520" y="2922711"/>
            <a:ext cx="279958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l="59998" t="32926" r="14354" b="59658"/>
          <a:stretch>
            <a:fillRect/>
          </a:stretch>
        </p:blipFill>
        <p:spPr bwMode="auto">
          <a:xfrm>
            <a:off x="6090177" y="2865287"/>
            <a:ext cx="2730295" cy="120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necteur droit avec flèche 13"/>
          <p:cNvCxnSpPr/>
          <p:nvPr/>
        </p:nvCxnSpPr>
        <p:spPr bwMode="auto">
          <a:xfrm rot="10800000" flipH="1" flipV="1">
            <a:off x="4513270" y="1457278"/>
            <a:ext cx="864096" cy="57199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Connecteur droit avec flèche 14"/>
          <p:cNvCxnSpPr/>
          <p:nvPr/>
        </p:nvCxnSpPr>
        <p:spPr bwMode="auto">
          <a:xfrm flipH="1">
            <a:off x="3641437" y="1450884"/>
            <a:ext cx="864096" cy="57199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ZoneTexte 16"/>
          <p:cNvSpPr txBox="1"/>
          <p:nvPr/>
        </p:nvSpPr>
        <p:spPr>
          <a:xfrm>
            <a:off x="539552" y="1698576"/>
            <a:ext cx="2503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2400" dirty="0" smtClean="0"/>
              <a:t>Les forces de frottement l’emportent</a:t>
            </a:r>
            <a:endParaRPr lang="fr-FR" sz="2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701972" y="1763033"/>
            <a:ext cx="268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fr-FR" sz="2400" dirty="0" smtClean="0"/>
              <a:t>Les forces motrices l’emportent</a:t>
            </a:r>
            <a:endParaRPr lang="fr-FR" sz="2400" dirty="0"/>
          </a:p>
        </p:txBody>
      </p:sp>
      <p:graphicFrame>
        <p:nvGraphicFramePr>
          <p:cNvPr id="25272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300865"/>
              </p:ext>
            </p:extLst>
          </p:nvPr>
        </p:nvGraphicFramePr>
        <p:xfrm>
          <a:off x="3436764" y="2404120"/>
          <a:ext cx="213966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Équation" r:id="rId4" imgW="838080" imgH="419040" progId="Equation.3">
                  <p:embed/>
                </p:oleObj>
              </mc:Choice>
              <mc:Fallback>
                <p:oleObj name="Équation" r:id="rId4" imgW="838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764" y="2404120"/>
                        <a:ext cx="2139667" cy="115212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/>
          <a:srcRect l="10788" t="42937" r="8411" b="33438"/>
          <a:stretch>
            <a:fillRect/>
          </a:stretch>
        </p:blipFill>
        <p:spPr bwMode="auto">
          <a:xfrm>
            <a:off x="0" y="4703527"/>
            <a:ext cx="8892480" cy="1461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ZoneTexte 25"/>
          <p:cNvSpPr txBox="1"/>
          <p:nvPr/>
        </p:nvSpPr>
        <p:spPr>
          <a:xfrm>
            <a:off x="3347864" y="627099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Critique</a:t>
            </a:r>
            <a:endParaRPr lang="fr-FR" sz="2800" dirty="0"/>
          </a:p>
        </p:txBody>
      </p:sp>
      <p:sp>
        <p:nvSpPr>
          <p:cNvPr id="27" name="ZoneTexte 26"/>
          <p:cNvSpPr txBox="1"/>
          <p:nvPr/>
        </p:nvSpPr>
        <p:spPr>
          <a:xfrm>
            <a:off x="6156176" y="629015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Turbulent</a:t>
            </a:r>
            <a:endParaRPr lang="fr-FR" sz="28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83568" y="627099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Laminaire</a:t>
            </a:r>
            <a:endParaRPr lang="fr-FR" sz="2800" dirty="0"/>
          </a:p>
        </p:txBody>
      </p:sp>
      <p:graphicFrame>
        <p:nvGraphicFramePr>
          <p:cNvPr id="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171000"/>
              </p:ext>
            </p:extLst>
          </p:nvPr>
        </p:nvGraphicFramePr>
        <p:xfrm>
          <a:off x="3229174" y="4544212"/>
          <a:ext cx="2808312" cy="46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Équation" r:id="rId7" imgW="1155600" imgH="177480" progId="Equation.3">
                  <p:embed/>
                </p:oleObj>
              </mc:Choice>
              <mc:Fallback>
                <p:oleObj name="Équation" r:id="rId7" imgW="11556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9174" y="4544212"/>
                        <a:ext cx="2808312" cy="46896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625253"/>
              </p:ext>
            </p:extLst>
          </p:nvPr>
        </p:nvGraphicFramePr>
        <p:xfrm>
          <a:off x="6670601" y="4499292"/>
          <a:ext cx="16351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Équation" r:id="rId9" imgW="672840" imgH="177480" progId="Equation.3">
                  <p:embed/>
                </p:oleObj>
              </mc:Choice>
              <mc:Fallback>
                <p:oleObj name="Équation" r:id="rId9" imgW="6728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601" y="4499292"/>
                        <a:ext cx="1635125" cy="469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84343"/>
              </p:ext>
            </p:extLst>
          </p:nvPr>
        </p:nvGraphicFramePr>
        <p:xfrm>
          <a:off x="755576" y="4499292"/>
          <a:ext cx="16970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Équation" r:id="rId11" imgW="698400" imgH="177480" progId="Equation.3">
                  <p:embed/>
                </p:oleObj>
              </mc:Choice>
              <mc:Fallback>
                <p:oleObj name="Équation" r:id="rId11" imgW="698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499292"/>
                        <a:ext cx="1697038" cy="469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2477480" y="3818606"/>
            <a:ext cx="388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Re</a:t>
            </a:r>
            <a:r>
              <a:rPr lang="fr-FR" sz="2400" dirty="0" smtClean="0"/>
              <a:t> nombre adimensionnel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753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Régime laminaire</a:t>
            </a:r>
            <a:endParaRPr lang="fr-FR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 l="51189" t="19313" r="17266" b="56078"/>
          <a:stretch>
            <a:fillRect/>
          </a:stretch>
        </p:blipFill>
        <p:spPr bwMode="auto">
          <a:xfrm>
            <a:off x="1547664" y="1916832"/>
            <a:ext cx="607459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3131840" y="522920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&lt; 2000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6300192" y="2996952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9678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deux régimes turbulents</a:t>
            </a:r>
            <a:endParaRPr lang="fr-FR" dirty="0"/>
          </a:p>
        </p:txBody>
      </p:sp>
      <p:pic>
        <p:nvPicPr>
          <p:cNvPr id="2615297" name="Picture 1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2142711" y="1628800"/>
            <a:ext cx="4104444" cy="2154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dsarmeo\AppData\Local\Microsoft\Windows\Temporary Internet Files\Content.IE5\0CTJ6EZ4\MC90037105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3031" y="1772816"/>
            <a:ext cx="2456985" cy="2216900"/>
          </a:xfrm>
          <a:prstGeom prst="rect">
            <a:avLst/>
          </a:prstGeom>
          <a:noFill/>
        </p:spPr>
      </p:pic>
      <p:grpSp>
        <p:nvGrpSpPr>
          <p:cNvPr id="13" name="Groupe 15"/>
          <p:cNvGrpSpPr/>
          <p:nvPr/>
        </p:nvGrpSpPr>
        <p:grpSpPr>
          <a:xfrm rot="5400000">
            <a:off x="3950731" y="3861941"/>
            <a:ext cx="873621" cy="1735931"/>
            <a:chOff x="3871739" y="620688"/>
            <a:chExt cx="873621" cy="1880592"/>
          </a:xfrm>
        </p:grpSpPr>
        <p:cxnSp>
          <p:nvCxnSpPr>
            <p:cNvPr id="14" name="Connecteur droit avec flèche 13"/>
            <p:cNvCxnSpPr/>
            <p:nvPr/>
          </p:nvCxnSpPr>
          <p:spPr bwMode="auto">
            <a:xfrm rot="5400000" flipH="1" flipV="1">
              <a:off x="3835735" y="656692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Connecteur droit avec flèche 14"/>
            <p:cNvCxnSpPr/>
            <p:nvPr/>
          </p:nvCxnSpPr>
          <p:spPr bwMode="auto">
            <a:xfrm rot="16200000" flipH="1">
              <a:off x="3845260" y="1601180"/>
              <a:ext cx="936104" cy="864096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" name="ZoneTexte 15"/>
          <p:cNvSpPr txBox="1"/>
          <p:nvPr/>
        </p:nvSpPr>
        <p:spPr>
          <a:xfrm>
            <a:off x="1215320" y="5373216"/>
            <a:ext cx="20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Turbulent lisse</a:t>
            </a:r>
            <a:endParaRPr lang="fr-FR" sz="28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247767" y="5373216"/>
            <a:ext cx="2636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Turbulent rugueux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566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La viscosité</a:t>
            </a:r>
          </a:p>
        </p:txBody>
      </p:sp>
      <p:pic>
        <p:nvPicPr>
          <p:cNvPr id="18436" name="Image 6" descr="images-4.jpe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700808"/>
            <a:ext cx="2040186" cy="196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Image 8" descr="Unknown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1556792"/>
            <a:ext cx="1656184" cy="200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Image 9" descr="Unknown-4.jpe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412776"/>
            <a:ext cx="2226897" cy="129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Image 13" descr="Unknown-2.jpe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437112"/>
            <a:ext cx="1485900" cy="198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4" name="Image 14" descr="10W40-viscosite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5013176"/>
            <a:ext cx="26416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12" descr="images-1.jpe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3928" y="4365104"/>
            <a:ext cx="1416050" cy="211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7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Régime turbulent lisse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2849" t="56719" r="17266" b="18672"/>
          <a:stretch>
            <a:fillRect/>
          </a:stretch>
        </p:blipFill>
        <p:spPr bwMode="auto">
          <a:xfrm>
            <a:off x="1547664" y="1268760"/>
            <a:ext cx="6221491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49067" t="2563" b="76936"/>
          <a:stretch>
            <a:fillRect/>
          </a:stretch>
        </p:blipFill>
        <p:spPr bwMode="auto">
          <a:xfrm>
            <a:off x="1691680" y="5373216"/>
            <a:ext cx="589445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necteur droit 6"/>
          <p:cNvCxnSpPr/>
          <p:nvPr/>
        </p:nvCxnSpPr>
        <p:spPr>
          <a:xfrm>
            <a:off x="899592" y="5633484"/>
            <a:ext cx="7848872" cy="0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5496" y="4491117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Epaisseur couche limite</a:t>
            </a:r>
            <a:endParaRPr lang="fr-FR" sz="2800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rot="5400000">
            <a:off x="1187624" y="5877272"/>
            <a:ext cx="432048" cy="15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347864" y="429309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 4000</a:t>
            </a:r>
            <a:endParaRPr lang="fr-FR" sz="2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516216" y="2564904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  <p:cxnSp>
        <p:nvCxnSpPr>
          <p:cNvPr id="13" name="Connecteur droit 12"/>
          <p:cNvCxnSpPr/>
          <p:nvPr/>
        </p:nvCxnSpPr>
        <p:spPr>
          <a:xfrm flipH="1">
            <a:off x="3995936" y="1988840"/>
            <a:ext cx="367240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3923928" y="3789040"/>
            <a:ext cx="367240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7164288" y="1484784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Film laminaire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164288" y="335699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Film laminaire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5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Régime turbulent rugueux</a:t>
            </a:r>
            <a:endParaRPr lang="fr-FR" dirty="0"/>
          </a:p>
        </p:txBody>
      </p:sp>
      <p:pic>
        <p:nvPicPr>
          <p:cNvPr id="4" name="Image 3" descr="fig_32_1.png"/>
          <p:cNvPicPr>
            <a:picLocks noChangeAspect="1"/>
          </p:cNvPicPr>
          <p:nvPr/>
        </p:nvPicPr>
        <p:blipFill>
          <a:blip r:embed="rId3" cstate="print"/>
          <a:srcRect l="51434" b="16924"/>
          <a:stretch>
            <a:fillRect/>
          </a:stretch>
        </p:blipFill>
        <p:spPr bwMode="auto">
          <a:xfrm>
            <a:off x="2483768" y="1628800"/>
            <a:ext cx="440250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49067" t="70501" b="6435"/>
          <a:stretch>
            <a:fillRect/>
          </a:stretch>
        </p:blipFill>
        <p:spPr bwMode="auto">
          <a:xfrm>
            <a:off x="1763688" y="5305738"/>
            <a:ext cx="6521921" cy="107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necteur droit 6"/>
          <p:cNvCxnSpPr/>
          <p:nvPr/>
        </p:nvCxnSpPr>
        <p:spPr>
          <a:xfrm>
            <a:off x="899592" y="5881802"/>
            <a:ext cx="7848872" cy="0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5496" y="472967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Epaisseur « couche limite »</a:t>
            </a:r>
            <a:endParaRPr lang="fr-FR" sz="2800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rot="5400000">
            <a:off x="1187624" y="6097032"/>
            <a:ext cx="432048" cy="15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3061564" y="4869160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3709636" y="4924688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4932040" y="5301208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4139952" y="5229200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2699792" y="5229200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3419872" y="5356068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 l="59858" t="8136" r="34556" b="67104"/>
          <a:stretch>
            <a:fillRect/>
          </a:stretch>
        </p:blipFill>
        <p:spPr bwMode="auto">
          <a:xfrm>
            <a:off x="4499992" y="4941168"/>
            <a:ext cx="432048" cy="52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ZoneTexte 18"/>
          <p:cNvSpPr txBox="1"/>
          <p:nvPr/>
        </p:nvSpPr>
        <p:spPr>
          <a:xfrm>
            <a:off x="3419872" y="407707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&gt;&gt; 4000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7067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Ecoulement turbulent rugueux</a:t>
            </a:r>
            <a:endParaRPr lang="fr-FR" dirty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060848"/>
            <a:ext cx="4865686" cy="236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419872" y="4941168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&gt;&gt; 4000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398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 smtClean="0"/>
              <a:t>Synthèse : régimes d’écoulement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2849" t="56719" r="17266" b="18672"/>
          <a:stretch>
            <a:fillRect/>
          </a:stretch>
        </p:blipFill>
        <p:spPr bwMode="auto">
          <a:xfrm>
            <a:off x="5058773" y="836712"/>
            <a:ext cx="4085227" cy="189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1189" t="19313" r="17266" b="56078"/>
          <a:stretch>
            <a:fillRect/>
          </a:stretch>
        </p:blipFill>
        <p:spPr bwMode="auto">
          <a:xfrm>
            <a:off x="251520" y="944302"/>
            <a:ext cx="4334880" cy="190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3" descr="fig_32_1.png"/>
          <p:cNvPicPr>
            <a:picLocks noChangeAspect="1"/>
          </p:cNvPicPr>
          <p:nvPr/>
        </p:nvPicPr>
        <p:blipFill>
          <a:blip r:embed="rId3" cstate="print"/>
          <a:srcRect l="51434" b="16924"/>
          <a:stretch>
            <a:fillRect/>
          </a:stretch>
        </p:blipFill>
        <p:spPr bwMode="auto">
          <a:xfrm>
            <a:off x="2339752" y="3645024"/>
            <a:ext cx="440250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971600" y="2924944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&lt; 2000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5580112" y="2780928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 4000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3275856" y="609329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 &gt;&gt;&gt;&gt; 4000</a:t>
            </a:r>
            <a:endParaRPr lang="fr-FR" sz="2800" dirty="0"/>
          </a:p>
        </p:txBody>
      </p:sp>
      <p:sp>
        <p:nvSpPr>
          <p:cNvPr id="10" name="ZoneTexte 9"/>
          <p:cNvSpPr txBox="1"/>
          <p:nvPr/>
        </p:nvSpPr>
        <p:spPr>
          <a:xfrm>
            <a:off x="3621038" y="1484784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093596" y="1533550"/>
            <a:ext cx="9361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u</a:t>
            </a:r>
            <a:r>
              <a:rPr lang="fr-FR" sz="2800" baseline="-25000" dirty="0" err="1" smtClean="0"/>
              <a:t>max</a:t>
            </a:r>
            <a:endParaRPr lang="fr-FR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8504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Calcul des pertes de charge (totales)</a:t>
            </a:r>
            <a:endParaRPr lang="fr-FR" dirty="0"/>
          </a:p>
        </p:txBody>
      </p:sp>
      <p:graphicFrame>
        <p:nvGraphicFramePr>
          <p:cNvPr id="26224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75561"/>
              </p:ext>
            </p:extLst>
          </p:nvPr>
        </p:nvGraphicFramePr>
        <p:xfrm>
          <a:off x="4962525" y="4941888"/>
          <a:ext cx="3970338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Équation" r:id="rId4" imgW="1600200" imgH="457200" progId="Equation.3">
                  <p:embed/>
                </p:oleObj>
              </mc:Choice>
              <mc:Fallback>
                <p:oleObj name="Équation" r:id="rId4" imgW="1600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2525" y="4941888"/>
                        <a:ext cx="3970338" cy="122396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6084168" y="1988840"/>
            <a:ext cx="288032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728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091607"/>
              </p:ext>
            </p:extLst>
          </p:nvPr>
        </p:nvGraphicFramePr>
        <p:xfrm>
          <a:off x="4759325" y="2997200"/>
          <a:ext cx="38290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Équation" r:id="rId6" imgW="1117440" imgH="228600" progId="Equation.3">
                  <p:embed/>
                </p:oleObj>
              </mc:Choice>
              <mc:Fallback>
                <p:oleObj name="Équation" r:id="rId6" imgW="1117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5" y="2997200"/>
                        <a:ext cx="3829050" cy="782638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1475656" y="119675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211960" y="1124744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+</a:t>
            </a:r>
            <a:endParaRPr lang="fr-FR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076056" y="119675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2339752" y="1916832"/>
            <a:ext cx="288032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030643"/>
              </p:ext>
            </p:extLst>
          </p:nvPr>
        </p:nvGraphicFramePr>
        <p:xfrm>
          <a:off x="696913" y="2852738"/>
          <a:ext cx="3005137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Équation" r:id="rId8" imgW="1028520" imgH="444240" progId="Equation.3">
                  <p:embed/>
                </p:oleObj>
              </mc:Choice>
              <mc:Fallback>
                <p:oleObj name="Équation" r:id="rId8" imgW="10285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913" y="2852738"/>
                        <a:ext cx="3005137" cy="129698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Ellipse 20"/>
          <p:cNvSpPr/>
          <p:nvPr/>
        </p:nvSpPr>
        <p:spPr>
          <a:xfrm>
            <a:off x="6943948" y="3068960"/>
            <a:ext cx="28803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/>
          <p:nvPr/>
        </p:nvCxnSpPr>
        <p:spPr>
          <a:xfrm flipH="1">
            <a:off x="5197484" y="3717032"/>
            <a:ext cx="1656184" cy="15121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3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62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Calcul des pertes de charge régulières</a:t>
            </a:r>
            <a:endParaRPr lang="fr-FR" dirty="0"/>
          </a:p>
        </p:txBody>
      </p:sp>
      <p:graphicFrame>
        <p:nvGraphicFramePr>
          <p:cNvPr id="26224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20666"/>
              </p:ext>
            </p:extLst>
          </p:nvPr>
        </p:nvGraphicFramePr>
        <p:xfrm>
          <a:off x="1584808" y="3429000"/>
          <a:ext cx="5614343" cy="140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Équation" r:id="rId4" imgW="1701720" imgH="393480" progId="Equation.3">
                  <p:embed/>
                </p:oleObj>
              </mc:Choice>
              <mc:Fallback>
                <p:oleObj name="Équation" r:id="rId4" imgW="1701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808" y="3429000"/>
                        <a:ext cx="5614343" cy="140276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24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783230"/>
              </p:ext>
            </p:extLst>
          </p:nvPr>
        </p:nvGraphicFramePr>
        <p:xfrm>
          <a:off x="1619672" y="969015"/>
          <a:ext cx="5240164" cy="1590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Équation" r:id="rId6" imgW="1625400" imgH="457200" progId="Equation.3">
                  <p:embed/>
                </p:oleObj>
              </mc:Choice>
              <mc:Fallback>
                <p:oleObj name="Équation" r:id="rId6" imgW="1625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969015"/>
                        <a:ext cx="5240164" cy="1590581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3707904" y="2564904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ou</a:t>
            </a:r>
            <a:endParaRPr lang="fr-FR" sz="3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07504" y="5445224"/>
            <a:ext cx="8964488" cy="1077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Formule générale </a:t>
            </a:r>
          </a:p>
          <a:p>
            <a:pPr algn="ctr"/>
            <a:r>
              <a:rPr lang="fr-FR" sz="3200" dirty="0" smtClean="0"/>
              <a:t>(quelque soit le liquide ou la rugosité de la conduite) 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4405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-3552" y="-171400"/>
            <a:ext cx="914501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Méthode de calcul des pertes de charge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67544" y="2584914"/>
            <a:ext cx="2448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Par </a:t>
            </a:r>
            <a:r>
              <a:rPr lang="fr-FR" sz="3200" dirty="0" smtClean="0">
                <a:solidFill>
                  <a:srgbClr val="FF0000"/>
                </a:solidFill>
              </a:rPr>
              <a:t>itérations successives </a:t>
            </a:r>
            <a:r>
              <a:rPr lang="fr-FR" sz="3200" dirty="0" smtClean="0"/>
              <a:t>ou </a:t>
            </a:r>
            <a:r>
              <a:rPr lang="fr-FR" sz="3200" dirty="0" smtClean="0">
                <a:solidFill>
                  <a:srgbClr val="00B0F0"/>
                </a:solidFill>
              </a:rPr>
              <a:t>calcul</a:t>
            </a:r>
            <a:endParaRPr lang="fr-FR" sz="3200" dirty="0">
              <a:solidFill>
                <a:srgbClr val="00B0F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156176" y="3068960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Par utilisation d’abaques ou de diagrammes</a:t>
            </a:r>
            <a:endParaRPr lang="fr-FR" sz="3200" dirty="0"/>
          </a:p>
        </p:txBody>
      </p:sp>
      <p:grpSp>
        <p:nvGrpSpPr>
          <p:cNvPr id="3" name="Groupe 13"/>
          <p:cNvGrpSpPr/>
          <p:nvPr/>
        </p:nvGrpSpPr>
        <p:grpSpPr>
          <a:xfrm>
            <a:off x="3128071" y="2636912"/>
            <a:ext cx="2956096" cy="865882"/>
            <a:chOff x="3200631" y="1122958"/>
            <a:chExt cx="2523497" cy="865882"/>
          </a:xfrm>
        </p:grpSpPr>
        <p:cxnSp>
          <p:nvCxnSpPr>
            <p:cNvPr id="11" name="Connecteur droit avec flèche 10"/>
            <p:cNvCxnSpPr/>
            <p:nvPr/>
          </p:nvCxnSpPr>
          <p:spPr>
            <a:xfrm>
              <a:off x="4572000" y="1124744"/>
              <a:ext cx="1152128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rot="10800000" flipV="1">
              <a:off x="3200631" y="1122958"/>
              <a:ext cx="1368152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4"/>
          <p:cNvSpPr txBox="1"/>
          <p:nvPr/>
        </p:nvSpPr>
        <p:spPr>
          <a:xfrm>
            <a:off x="3707904" y="836712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J = f(</a:t>
            </a:r>
            <a:r>
              <a:rPr lang="fr-FR" sz="3200" dirty="0" smtClean="0">
                <a:sym typeface="Symbol"/>
              </a:rPr>
              <a:t>)</a:t>
            </a:r>
            <a:endParaRPr lang="fr-FR" sz="3200" dirty="0"/>
          </a:p>
        </p:txBody>
      </p:sp>
      <p:sp>
        <p:nvSpPr>
          <p:cNvPr id="18" name="Flèche vers le bas 17"/>
          <p:cNvSpPr/>
          <p:nvPr/>
        </p:nvSpPr>
        <p:spPr>
          <a:xfrm>
            <a:off x="4211960" y="1556792"/>
            <a:ext cx="288032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1043608" y="1934720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Il faut calculer </a:t>
            </a:r>
            <a:r>
              <a:rPr lang="fr-FR" sz="3200" dirty="0" smtClean="0">
                <a:sym typeface="Symbol"/>
              </a:rPr>
              <a:t>, mais </a:t>
            </a:r>
            <a:r>
              <a:rPr lang="fr-FR" sz="3200" dirty="0" smtClean="0"/>
              <a:t> </a:t>
            </a:r>
            <a:r>
              <a:rPr lang="fr-FR" sz="3200" dirty="0" smtClean="0">
                <a:sym typeface="Symbol"/>
              </a:rPr>
              <a:t> = f(</a:t>
            </a:r>
            <a:r>
              <a:rPr lang="fr-FR" sz="3200" dirty="0" err="1" smtClean="0">
                <a:sym typeface="Symbol"/>
              </a:rPr>
              <a:t>Re</a:t>
            </a:r>
            <a:r>
              <a:rPr lang="fr-FR" sz="3200" dirty="0" smtClean="0">
                <a:sym typeface="Symbol"/>
              </a:rPr>
              <a:t>, /D) </a:t>
            </a:r>
            <a:r>
              <a:rPr lang="fr-FR" sz="3200" dirty="0" smtClean="0"/>
              <a:t> </a:t>
            </a:r>
            <a:endParaRPr lang="fr-FR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23528" y="4509120"/>
            <a:ext cx="3528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Grâce aux formules de:</a:t>
            </a:r>
          </a:p>
          <a:p>
            <a:r>
              <a:rPr lang="fr-FR" sz="2800" dirty="0" smtClean="0"/>
              <a:t>- </a:t>
            </a:r>
            <a:r>
              <a:rPr lang="fr-FR" sz="2800" dirty="0" smtClean="0">
                <a:solidFill>
                  <a:srgbClr val="00B0F0"/>
                </a:solidFill>
              </a:rPr>
              <a:t>BLASIUS</a:t>
            </a:r>
          </a:p>
          <a:p>
            <a:r>
              <a:rPr lang="fr-FR" sz="2800" dirty="0" smtClean="0"/>
              <a:t>- </a:t>
            </a:r>
            <a:r>
              <a:rPr lang="fr-FR" sz="2800" dirty="0" smtClean="0">
                <a:solidFill>
                  <a:srgbClr val="FF0000"/>
                </a:solidFill>
              </a:rPr>
              <a:t>COLEBROOK</a:t>
            </a:r>
          </a:p>
          <a:p>
            <a:r>
              <a:rPr lang="fr-FR" sz="2800" dirty="0" smtClean="0">
                <a:solidFill>
                  <a:srgbClr val="FF0000"/>
                </a:solidFill>
              </a:rPr>
              <a:t>- VON KARMAN</a:t>
            </a:r>
          </a:p>
          <a:p>
            <a:r>
              <a:rPr lang="fr-FR" sz="2800" dirty="0" smtClean="0">
                <a:solidFill>
                  <a:srgbClr val="FF0000"/>
                </a:solidFill>
              </a:rPr>
              <a:t>- NIKURADSE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21" name="Flèche vers le bas 20"/>
          <p:cNvSpPr/>
          <p:nvPr/>
        </p:nvSpPr>
        <p:spPr>
          <a:xfrm>
            <a:off x="1385760" y="4122248"/>
            <a:ext cx="216024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3491880" y="877656"/>
            <a:ext cx="17281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6660232" y="5373216"/>
            <a:ext cx="216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- </a:t>
            </a:r>
            <a:r>
              <a:rPr lang="fr-FR" sz="2800" dirty="0" smtClean="0">
                <a:solidFill>
                  <a:srgbClr val="FF0000"/>
                </a:solidFill>
              </a:rPr>
              <a:t>COLEBROOK</a:t>
            </a:r>
          </a:p>
          <a:p>
            <a:r>
              <a:rPr lang="fr-FR" sz="2800" dirty="0" smtClean="0"/>
              <a:t>- NIKURADSE</a:t>
            </a:r>
            <a:endParaRPr lang="fr-FR" sz="2800" dirty="0"/>
          </a:p>
        </p:txBody>
      </p:sp>
      <p:sp>
        <p:nvSpPr>
          <p:cNvPr id="25" name="Flèche vers le bas 24"/>
          <p:cNvSpPr/>
          <p:nvPr/>
        </p:nvSpPr>
        <p:spPr>
          <a:xfrm>
            <a:off x="7596336" y="4725144"/>
            <a:ext cx="216024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ccolade fermante 26"/>
          <p:cNvSpPr/>
          <p:nvPr/>
        </p:nvSpPr>
        <p:spPr>
          <a:xfrm>
            <a:off x="2627784" y="5013176"/>
            <a:ext cx="288032" cy="165618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2771800" y="5355213"/>
            <a:ext cx="3456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f (type d’écoulement turbulent)</a:t>
            </a:r>
            <a:endParaRPr lang="fr-FR" sz="2800" dirty="0"/>
          </a:p>
        </p:txBody>
      </p:sp>
      <p:sp>
        <p:nvSpPr>
          <p:cNvPr id="2" name="ZoneTexte 1"/>
          <p:cNvSpPr txBox="1"/>
          <p:nvPr/>
        </p:nvSpPr>
        <p:spPr>
          <a:xfrm>
            <a:off x="3532824" y="3167391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E</a:t>
            </a:r>
            <a:r>
              <a:rPr lang="fr-FR" sz="3200" dirty="0" smtClean="0"/>
              <a:t>mpirisme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59252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5" grpId="0"/>
      <p:bldP spid="18" grpId="0" animBg="1"/>
      <p:bldP spid="19" grpId="0"/>
      <p:bldP spid="20" grpId="0"/>
      <p:bldP spid="22" grpId="0" animBg="1"/>
      <p:bldP spid="23" grpId="0"/>
      <p:bldP spid="27" grpId="0" animBg="1"/>
      <p:bldP spid="30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1842" name="Picture 2"/>
          <p:cNvPicPr>
            <a:picLocks noChangeAspect="1" noChangeArrowheads="1"/>
          </p:cNvPicPr>
          <p:nvPr/>
        </p:nvPicPr>
        <p:blipFill>
          <a:blip r:embed="rId3" cstate="print"/>
          <a:srcRect t="9751" b="6505"/>
          <a:stretch>
            <a:fillRect/>
          </a:stretch>
        </p:blipFill>
        <p:spPr bwMode="auto">
          <a:xfrm>
            <a:off x="467544" y="0"/>
            <a:ext cx="8292348" cy="6436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avec flèche 5"/>
          <p:cNvCxnSpPr/>
          <p:nvPr/>
        </p:nvCxnSpPr>
        <p:spPr>
          <a:xfrm flipV="1">
            <a:off x="5552984" y="6258830"/>
            <a:ext cx="0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5552062" y="4509120"/>
            <a:ext cx="0" cy="172819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8244408" y="4420282"/>
            <a:ext cx="50405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982820" y="4514730"/>
            <a:ext cx="4536504" cy="1122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347864" y="6315860"/>
            <a:ext cx="0" cy="4320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3346942" y="3861048"/>
            <a:ext cx="922" cy="24332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971600" y="3844218"/>
            <a:ext cx="2376264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8244408" y="5517232"/>
            <a:ext cx="57606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93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 err="1" smtClean="0"/>
              <a:t>Re</a:t>
            </a:r>
            <a:r>
              <a:rPr lang="fr-FR" dirty="0" smtClean="0"/>
              <a:t> et écoulements</a:t>
            </a:r>
            <a:endParaRPr lang="fr-FR" dirty="0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683568" y="1124744"/>
            <a:ext cx="3242204" cy="215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4644008" y="3933056"/>
            <a:ext cx="4172618" cy="225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5220072" y="1124744"/>
            <a:ext cx="26098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971600" y="335699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= 0,15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5220072" y="3284984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= 1,5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5436096" y="623731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= 10000</a:t>
            </a:r>
            <a:endParaRPr lang="fr-FR" sz="2800" dirty="0"/>
          </a:p>
        </p:txBody>
      </p:sp>
      <p:pic>
        <p:nvPicPr>
          <p:cNvPr id="179207" name="Picture 7"/>
          <p:cNvPicPr>
            <a:picLocks noChangeAspect="1" noChangeArrowheads="1"/>
          </p:cNvPicPr>
          <p:nvPr/>
        </p:nvPicPr>
        <p:blipFill>
          <a:blip r:embed="rId5" cstate="print">
            <a:lum/>
          </a:blip>
          <a:srcRect l="35611" t="55906" r="41698" b="18500"/>
          <a:stretch>
            <a:fillRect/>
          </a:stretch>
        </p:blipFill>
        <p:spPr bwMode="auto">
          <a:xfrm>
            <a:off x="899592" y="4005064"/>
            <a:ext cx="295232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ZoneTexte 12"/>
          <p:cNvSpPr txBox="1"/>
          <p:nvPr/>
        </p:nvSpPr>
        <p:spPr>
          <a:xfrm>
            <a:off x="971600" y="6021288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Re</a:t>
            </a:r>
            <a:r>
              <a:rPr lang="fr-FR" sz="2800" dirty="0" smtClean="0"/>
              <a:t> = 100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078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26203" r="22800" b="13751"/>
          <a:stretch>
            <a:fillRect/>
          </a:stretch>
        </p:blipFill>
        <p:spPr bwMode="auto">
          <a:xfrm>
            <a:off x="323528" y="1196752"/>
            <a:ext cx="8578395" cy="5394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180528" y="-18256"/>
            <a:ext cx="9145016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Diagramme de Nikuradse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6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pPr eaLnBrk="1" hangingPunct="1"/>
            <a:r>
              <a:rPr lang="fr-FR" dirty="0" smtClean="0"/>
              <a:t>Le cisaillement</a:t>
            </a:r>
          </a:p>
        </p:txBody>
      </p:sp>
      <p:pic>
        <p:nvPicPr>
          <p:cNvPr id="17412" name="Image 5" descr="images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52736"/>
            <a:ext cx="24304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Image 6" descr="images-1.jpe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980728"/>
            <a:ext cx="19446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Image 7" descr="images-2.jpe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5005388"/>
            <a:ext cx="2471737" cy="185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18"/>
          <p:cNvGrpSpPr/>
          <p:nvPr/>
        </p:nvGrpSpPr>
        <p:grpSpPr>
          <a:xfrm>
            <a:off x="1691680" y="2708920"/>
            <a:ext cx="5112568" cy="2783586"/>
            <a:chOff x="1619672" y="2708920"/>
            <a:chExt cx="5112568" cy="2783586"/>
          </a:xfrm>
        </p:grpSpPr>
        <p:pic>
          <p:nvPicPr>
            <p:cNvPr id="17411" name="Image 4" descr="rheo_1_01.gif"/>
            <p:cNvPicPr>
              <a:picLocks noChangeAspect="1"/>
            </p:cNvPicPr>
            <p:nvPr/>
          </p:nvPicPr>
          <p:blipFill>
            <a:blip r:embed="rId6" cstate="print"/>
            <a:srcRect r="42569"/>
            <a:stretch>
              <a:fillRect/>
            </a:stretch>
          </p:blipFill>
          <p:spPr bwMode="auto">
            <a:xfrm>
              <a:off x="1619672" y="2708920"/>
              <a:ext cx="5112568" cy="2783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5004048" y="3068960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2120" y="3068960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12160" y="3933056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39752" y="4005064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51920" y="3717032"/>
              <a:ext cx="999728" cy="20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944" y="4235836"/>
              <a:ext cx="135632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339752" y="37890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r</a:t>
              </a:r>
              <a:endParaRPr lang="fr-FR" sz="28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004048" y="2924944"/>
              <a:ext cx="72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u</a:t>
              </a:r>
              <a:r>
                <a:rPr lang="fr-FR" sz="2800" baseline="-25000" dirty="0" smtClean="0"/>
                <a:t>0</a:t>
              </a:r>
              <a:endParaRPr lang="fr-FR" sz="2800" baseline="-250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779912" y="3501008"/>
              <a:ext cx="11521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u + du</a:t>
              </a:r>
              <a:endParaRPr lang="fr-FR" sz="2800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10912" y="4075340"/>
              <a:ext cx="216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u</a:t>
              </a:r>
              <a:endParaRPr lang="fr-FR" sz="2800" baseline="-250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24128" y="3933056"/>
              <a:ext cx="21602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796136" y="3789040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/>
                <a:t>dr</a:t>
              </a:r>
              <a:endParaRPr lang="fr-FR" sz="2800" dirty="0"/>
            </a:p>
          </p:txBody>
        </p:sp>
      </p:grpSp>
      <p:graphicFrame>
        <p:nvGraphicFramePr>
          <p:cNvPr id="104450" name="Object 6"/>
          <p:cNvGraphicFramePr>
            <a:graphicFrameLocks noChangeAspect="1"/>
          </p:cNvGraphicFramePr>
          <p:nvPr/>
        </p:nvGraphicFramePr>
        <p:xfrm>
          <a:off x="7621785" y="3573016"/>
          <a:ext cx="9826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Équation" r:id="rId7" imgW="469800" imgH="393480" progId="Equation.3">
                  <p:embed/>
                </p:oleObj>
              </mc:Choice>
              <mc:Fallback>
                <p:oleObj name="Équation" r:id="rId7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785" y="3573016"/>
                        <a:ext cx="982663" cy="8874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Connecteur droit avec flèche 22"/>
          <p:cNvCxnSpPr/>
          <p:nvPr/>
        </p:nvCxnSpPr>
        <p:spPr>
          <a:xfrm rot="10800000" flipV="1">
            <a:off x="539552" y="1628800"/>
            <a:ext cx="1224136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5400000" flipH="1" flipV="1">
            <a:off x="6445002" y="691902"/>
            <a:ext cx="86409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452" name="Object 6"/>
          <p:cNvGraphicFramePr>
            <a:graphicFrameLocks noChangeAspect="1"/>
          </p:cNvGraphicFramePr>
          <p:nvPr/>
        </p:nvGraphicFramePr>
        <p:xfrm>
          <a:off x="7020272" y="332656"/>
          <a:ext cx="3460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Équation" r:id="rId9" imgW="164880" imgH="266400" progId="Equation.3">
                  <p:embed/>
                </p:oleObj>
              </mc:Choice>
              <mc:Fallback>
                <p:oleObj name="Équation" r:id="rId9" imgW="1648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332656"/>
                        <a:ext cx="34607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6"/>
          <p:cNvGraphicFramePr>
            <a:graphicFrameLocks noChangeAspect="1"/>
          </p:cNvGraphicFramePr>
          <p:nvPr/>
        </p:nvGraphicFramePr>
        <p:xfrm>
          <a:off x="611560" y="1340768"/>
          <a:ext cx="3460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Équation" r:id="rId11" imgW="164880" imgH="266400" progId="Equation.3">
                  <p:embed/>
                </p:oleObj>
              </mc:Choice>
              <mc:Fallback>
                <p:oleObj name="Équation" r:id="rId11" imgW="1648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340768"/>
                        <a:ext cx="34607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2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Calcul des pertes de charge (totales)</a:t>
            </a:r>
            <a:endParaRPr lang="fr-FR" dirty="0"/>
          </a:p>
        </p:txBody>
      </p:sp>
      <p:graphicFrame>
        <p:nvGraphicFramePr>
          <p:cNvPr id="2622467" name="Object 3"/>
          <p:cNvGraphicFramePr>
            <a:graphicFrameLocks noChangeAspect="1"/>
          </p:cNvGraphicFramePr>
          <p:nvPr/>
        </p:nvGraphicFramePr>
        <p:xfrm>
          <a:off x="4932040" y="4941168"/>
          <a:ext cx="4032914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Équation" r:id="rId4" imgW="1625400" imgH="457200" progId="Equation.3">
                  <p:embed/>
                </p:oleObj>
              </mc:Choice>
              <mc:Fallback>
                <p:oleObj name="Équation" r:id="rId4" imgW="1625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941168"/>
                        <a:ext cx="4032914" cy="122413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6084168" y="1988840"/>
            <a:ext cx="288032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7281" name="Object 4"/>
          <p:cNvGraphicFramePr>
            <a:graphicFrameLocks noChangeAspect="1"/>
          </p:cNvGraphicFramePr>
          <p:nvPr/>
        </p:nvGraphicFramePr>
        <p:xfrm>
          <a:off x="4932040" y="2996952"/>
          <a:ext cx="3481388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Équation" r:id="rId6" imgW="1015920" imgH="228600" progId="Equation.3">
                  <p:embed/>
                </p:oleObj>
              </mc:Choice>
              <mc:Fallback>
                <p:oleObj name="Équation" r:id="rId6" imgW="1015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996952"/>
                        <a:ext cx="3481388" cy="782637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1475656" y="119675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Singulières</a:t>
            </a:r>
            <a:endParaRPr lang="fr-FR" sz="3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211960" y="1124744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+</a:t>
            </a:r>
            <a:endParaRPr lang="fr-FR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076056" y="119675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Régulières</a:t>
            </a:r>
            <a:endParaRPr lang="fr-FR" sz="32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2339752" y="1916832"/>
            <a:ext cx="288032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827584" y="2852936"/>
          <a:ext cx="2744043" cy="1296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Équation" r:id="rId8" imgW="939600" imgH="444240" progId="Equation.3">
                  <p:embed/>
                </p:oleObj>
              </mc:Choice>
              <mc:Fallback>
                <p:oleObj name="Équation" r:id="rId8" imgW="939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852936"/>
                        <a:ext cx="2744043" cy="1296249"/>
                      </a:xfrm>
                      <a:prstGeom prst="rect">
                        <a:avLst/>
                      </a:prstGeom>
                      <a:solidFill>
                        <a:srgbClr val="FFCC99">
                          <a:alpha val="61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Ellipse 20"/>
          <p:cNvSpPr/>
          <p:nvPr/>
        </p:nvSpPr>
        <p:spPr>
          <a:xfrm>
            <a:off x="6804248" y="3068960"/>
            <a:ext cx="28803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/>
          <p:nvPr/>
        </p:nvCxnSpPr>
        <p:spPr>
          <a:xfrm flipH="1">
            <a:off x="5197484" y="3717032"/>
            <a:ext cx="1656184" cy="151216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5508104" y="530120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 flipH="1">
            <a:off x="4067944" y="5670192"/>
            <a:ext cx="1440160" cy="20708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79512" y="5085184"/>
            <a:ext cx="3816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Abaques, formules (COLEBROOK) 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59079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62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oneTexte 34"/>
          <p:cNvSpPr txBox="1"/>
          <p:nvPr/>
        </p:nvSpPr>
        <p:spPr>
          <a:xfrm>
            <a:off x="611560" y="44624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Ce qu’il faut retenir</a:t>
            </a:r>
            <a:endParaRPr lang="fr-FR" sz="4000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836712"/>
            <a:ext cx="885698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/>
              <a:t>La définition de la viscosité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/>
              <a:t>Loi de NEWTON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/>
              <a:t>Les deux types de viscosité avec leur unités SI et CGS et leurs équivalences</a:t>
            </a:r>
            <a:endParaRPr lang="fr-FR" sz="2200" dirty="0" smtClean="0">
              <a:sym typeface="Symbol"/>
            </a:endParaRP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L’écoulement laminaire (POISEUILLE</a:t>
            </a:r>
            <a:r>
              <a:rPr lang="fr-FR" sz="2200" smtClean="0">
                <a:sym typeface="Symbol"/>
              </a:rPr>
              <a:t>, STOKES)</a:t>
            </a:r>
            <a:endParaRPr lang="fr-FR" sz="2200" dirty="0" smtClean="0">
              <a:sym typeface="Symbol"/>
            </a:endParaRP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La mesure de la viscosité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L’écoulement turbulent et la notion de couche limite</a:t>
            </a: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Savoir retrouver la formule du nombre de </a:t>
            </a:r>
            <a:r>
              <a:rPr lang="fr-FR" sz="2200" dirty="0" err="1" smtClean="0">
                <a:sym typeface="Symbol"/>
              </a:rPr>
              <a:t>Re</a:t>
            </a:r>
            <a:r>
              <a:rPr lang="fr-FR" sz="2200" dirty="0" smtClean="0">
                <a:sym typeface="Symbol"/>
              </a:rPr>
              <a:t> et prouver son </a:t>
            </a:r>
            <a:r>
              <a:rPr lang="fr-FR" sz="2200" dirty="0" err="1" smtClean="0">
                <a:sym typeface="Symbol"/>
              </a:rPr>
              <a:t>adimensionnalité</a:t>
            </a:r>
            <a:endParaRPr lang="fr-FR" sz="2200" dirty="0" smtClean="0">
              <a:sym typeface="Symbol"/>
            </a:endParaRP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Savoir calculer un nombre de </a:t>
            </a:r>
            <a:r>
              <a:rPr lang="fr-FR" sz="2200" dirty="0" err="1" smtClean="0">
                <a:sym typeface="Symbol"/>
              </a:rPr>
              <a:t>Re</a:t>
            </a:r>
            <a:endParaRPr lang="fr-FR" sz="2200" dirty="0" smtClean="0">
              <a:sym typeface="Symbol"/>
            </a:endParaRPr>
          </a:p>
          <a:p>
            <a:pPr marL="514350" indent="-514350">
              <a:spcAft>
                <a:spcPts val="1200"/>
              </a:spcAft>
              <a:buAutoNum type="arabicParenR"/>
            </a:pPr>
            <a:r>
              <a:rPr lang="fr-FR" sz="2200" dirty="0" smtClean="0">
                <a:sym typeface="Symbol"/>
              </a:rPr>
              <a:t>L’utilisation </a:t>
            </a:r>
            <a:r>
              <a:rPr lang="fr-FR" sz="2200" b="1" dirty="0" smtClean="0">
                <a:sym typeface="Symbol"/>
              </a:rPr>
              <a:t>des abaques </a:t>
            </a:r>
            <a:r>
              <a:rPr lang="fr-FR" sz="2200" dirty="0" smtClean="0">
                <a:sym typeface="Symbol"/>
              </a:rPr>
              <a:t>pour le calcul des pertes de charge avec la formule générale </a:t>
            </a:r>
            <a:endParaRPr lang="fr-FR" sz="2200" dirty="0" smtClean="0"/>
          </a:p>
          <a:p>
            <a:pPr marL="342900" indent="-342900"/>
            <a:endParaRPr lang="fr-FR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1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pPr eaLnBrk="1" hangingPunct="1"/>
            <a:r>
              <a:rPr lang="fr-FR" dirty="0" smtClean="0"/>
              <a:t>Le cisaillement</a:t>
            </a:r>
          </a:p>
        </p:txBody>
      </p:sp>
      <p:pic>
        <p:nvPicPr>
          <p:cNvPr id="17412" name="Image 5" descr="images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52736"/>
            <a:ext cx="2430463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Image 6" descr="images-1.jpe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980728"/>
            <a:ext cx="19446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Image 7" descr="images-2.jpe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5005388"/>
            <a:ext cx="2471737" cy="185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4451" name="Object 6"/>
          <p:cNvGraphicFramePr>
            <a:graphicFrameLocks noChangeAspect="1"/>
          </p:cNvGraphicFramePr>
          <p:nvPr/>
        </p:nvGraphicFramePr>
        <p:xfrm>
          <a:off x="899592" y="3429000"/>
          <a:ext cx="8763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Équation" r:id="rId6" imgW="419040" imgH="393480" progId="Equation.3">
                  <p:embed/>
                </p:oleObj>
              </mc:Choice>
              <mc:Fallback>
                <p:oleObj name="Équation" r:id="rId6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429000"/>
                        <a:ext cx="876300" cy="8874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Connecteur droit avec flèche 22"/>
          <p:cNvCxnSpPr/>
          <p:nvPr/>
        </p:nvCxnSpPr>
        <p:spPr>
          <a:xfrm rot="10800000" flipV="1">
            <a:off x="539552" y="1628800"/>
            <a:ext cx="1224136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5400000" flipH="1" flipV="1">
            <a:off x="6445002" y="691902"/>
            <a:ext cx="86409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452" name="Object 6"/>
          <p:cNvGraphicFramePr>
            <a:graphicFrameLocks noChangeAspect="1"/>
          </p:cNvGraphicFramePr>
          <p:nvPr/>
        </p:nvGraphicFramePr>
        <p:xfrm>
          <a:off x="7020272" y="332656"/>
          <a:ext cx="3460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Équation" r:id="rId8" imgW="164880" imgH="266400" progId="Equation.3">
                  <p:embed/>
                </p:oleObj>
              </mc:Choice>
              <mc:Fallback>
                <p:oleObj name="Équation" r:id="rId8" imgW="1648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332656"/>
                        <a:ext cx="34607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6"/>
          <p:cNvGraphicFramePr>
            <a:graphicFrameLocks noChangeAspect="1"/>
          </p:cNvGraphicFramePr>
          <p:nvPr/>
        </p:nvGraphicFramePr>
        <p:xfrm>
          <a:off x="611560" y="1340768"/>
          <a:ext cx="34607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Équation" r:id="rId10" imgW="164880" imgH="266400" progId="Equation.3">
                  <p:embed/>
                </p:oleObj>
              </mc:Choice>
              <mc:Fallback>
                <p:oleObj name="Équation" r:id="rId10" imgW="1648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340768"/>
                        <a:ext cx="346075" cy="6016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915816" y="3140968"/>
            <a:ext cx="3985367" cy="169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72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69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Viscosités</a:t>
            </a:r>
            <a:br>
              <a:rPr lang="fr-FR" dirty="0" smtClean="0"/>
            </a:br>
            <a:r>
              <a:rPr lang="fr-FR" dirty="0" smtClean="0"/>
              <a:t>Fluides newtoniens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3059832" y="4365104"/>
          <a:ext cx="2448272" cy="1485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Équation" r:id="rId3" imgW="698400" imgH="393480" progId="Equation.3">
                  <p:embed/>
                </p:oleObj>
              </mc:Choice>
              <mc:Fallback>
                <p:oleObj name="Équation" r:id="rId3" imgW="698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4365104"/>
                        <a:ext cx="2448272" cy="148597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e 7"/>
          <p:cNvGrpSpPr/>
          <p:nvPr/>
        </p:nvGrpSpPr>
        <p:grpSpPr>
          <a:xfrm>
            <a:off x="467544" y="1340768"/>
            <a:ext cx="3672408" cy="2749738"/>
            <a:chOff x="2267744" y="1268760"/>
            <a:chExt cx="3672408" cy="2749738"/>
          </a:xfrm>
        </p:grpSpPr>
        <p:pic>
          <p:nvPicPr>
            <p:cNvPr id="10752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25731" t="39001" r="62443" b="45249"/>
            <a:stretch>
              <a:fillRect/>
            </a:stretch>
          </p:blipFill>
          <p:spPr bwMode="auto">
            <a:xfrm>
              <a:off x="2267744" y="1268760"/>
              <a:ext cx="3672408" cy="274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2411760" y="2651660"/>
              <a:ext cx="43204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483768" y="2465132"/>
              <a:ext cx="5040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r</a:t>
              </a:r>
              <a:endParaRPr lang="fr-FR" sz="3200" dirty="0"/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2060848"/>
            <a:ext cx="3985367" cy="169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56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Viscosités</a:t>
            </a: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2051720" y="2719323"/>
          <a:ext cx="677416" cy="79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Équation" r:id="rId3" imgW="152280" imgH="164880" progId="Equation.3">
                  <p:embed/>
                </p:oleObj>
              </mc:Choice>
              <mc:Fallback>
                <p:oleObj name="Équation" r:id="rId3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719323"/>
                        <a:ext cx="677416" cy="79233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7" name="Object 6"/>
          <p:cNvGraphicFramePr>
            <a:graphicFrameLocks noChangeAspect="1"/>
          </p:cNvGraphicFramePr>
          <p:nvPr/>
        </p:nvGraphicFramePr>
        <p:xfrm>
          <a:off x="5724128" y="2564904"/>
          <a:ext cx="1072282" cy="1189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Équation" r:id="rId5" imgW="406080" imgH="419040" progId="Equation.3">
                  <p:embed/>
                </p:oleObj>
              </mc:Choice>
              <mc:Fallback>
                <p:oleObj name="Équation" r:id="rId5" imgW="406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564904"/>
                        <a:ext cx="1072282" cy="118930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Connecteur droit 10"/>
          <p:cNvCxnSpPr/>
          <p:nvPr/>
        </p:nvCxnSpPr>
        <p:spPr>
          <a:xfrm rot="16200000" flipH="1">
            <a:off x="1691680" y="3861048"/>
            <a:ext cx="5544616" cy="72008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55576" y="2060848"/>
            <a:ext cx="74168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9592" y="1188041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Dynamique</a:t>
            </a:r>
            <a:endParaRPr lang="fr-FR" sz="3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004048" y="119675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Cinématique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19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Viscosité dynamique : </a:t>
            </a:r>
            <a:br>
              <a:rPr lang="fr-FR" dirty="0" smtClean="0"/>
            </a:br>
            <a:r>
              <a:rPr lang="fr-FR" dirty="0" smtClean="0"/>
              <a:t>unités et relations pratiques</a:t>
            </a:r>
            <a:endParaRPr lang="fr-FR" dirty="0"/>
          </a:p>
        </p:txBody>
      </p:sp>
      <p:graphicFrame>
        <p:nvGraphicFramePr>
          <p:cNvPr id="105474" name="Object 6"/>
          <p:cNvGraphicFramePr>
            <a:graphicFrameLocks noChangeAspect="1"/>
          </p:cNvGraphicFramePr>
          <p:nvPr/>
        </p:nvGraphicFramePr>
        <p:xfrm>
          <a:off x="3635896" y="1484784"/>
          <a:ext cx="1037456" cy="12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Équation" r:id="rId3" imgW="152280" imgH="164880" progId="Equation.3">
                  <p:embed/>
                </p:oleObj>
              </mc:Choice>
              <mc:Fallback>
                <p:oleObj name="Équation" r:id="rId3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484784"/>
                        <a:ext cx="1037456" cy="121345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4" name="Object 6"/>
          <p:cNvGraphicFramePr>
            <a:graphicFrameLocks noChangeAspect="1"/>
          </p:cNvGraphicFramePr>
          <p:nvPr/>
        </p:nvGraphicFramePr>
        <p:xfrm>
          <a:off x="5220072" y="3068960"/>
          <a:ext cx="163671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Équation" r:id="rId5" imgW="368280" imgH="177480" progId="Equation.3">
                  <p:embed/>
                </p:oleObj>
              </mc:Choice>
              <mc:Fallback>
                <p:oleObj name="Équation" r:id="rId5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3068960"/>
                        <a:ext cx="1636713" cy="8524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5" name="Object 6"/>
          <p:cNvGraphicFramePr>
            <a:graphicFrameLocks noChangeAspect="1"/>
          </p:cNvGraphicFramePr>
          <p:nvPr/>
        </p:nvGraphicFramePr>
        <p:xfrm>
          <a:off x="323528" y="5013176"/>
          <a:ext cx="8573393" cy="71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Équation" r:id="rId7" imgW="2971800" imgH="228600" progId="Equation.3">
                  <p:embed/>
                </p:oleObj>
              </mc:Choice>
              <mc:Fallback>
                <p:oleObj name="Équation" r:id="rId7" imgW="2971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5013176"/>
                        <a:ext cx="8573393" cy="7111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6" name="Object 6"/>
          <p:cNvGraphicFramePr>
            <a:graphicFrameLocks noChangeAspect="1"/>
          </p:cNvGraphicFramePr>
          <p:nvPr/>
        </p:nvGraphicFramePr>
        <p:xfrm>
          <a:off x="2906713" y="5916613"/>
          <a:ext cx="326072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Équation" r:id="rId9" imgW="1130040" imgH="203040" progId="Equation.3">
                  <p:embed/>
                </p:oleObj>
              </mc:Choice>
              <mc:Fallback>
                <p:oleObj name="Équation" r:id="rId9" imgW="1130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713" y="5916613"/>
                        <a:ext cx="3260725" cy="6318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7" name="Object 7"/>
          <p:cNvGraphicFramePr>
            <a:graphicFrameLocks noChangeAspect="1"/>
          </p:cNvGraphicFramePr>
          <p:nvPr/>
        </p:nvGraphicFramePr>
        <p:xfrm>
          <a:off x="1403648" y="3212976"/>
          <a:ext cx="212566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Équation" r:id="rId11" imgW="736560" imgH="228600" progId="Equation.3">
                  <p:embed/>
                </p:oleObj>
              </mc:Choice>
              <mc:Fallback>
                <p:oleObj name="Équation" r:id="rId11" imgW="736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212976"/>
                        <a:ext cx="2125663" cy="7112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necteur droit 17"/>
          <p:cNvCxnSpPr/>
          <p:nvPr/>
        </p:nvCxnSpPr>
        <p:spPr>
          <a:xfrm>
            <a:off x="323528" y="4437112"/>
            <a:ext cx="83529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80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6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6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6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26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Viscosité cinématique : </a:t>
            </a:r>
            <a:br>
              <a:rPr lang="fr-FR" dirty="0" smtClean="0"/>
            </a:br>
            <a:r>
              <a:rPr lang="fr-FR" dirty="0" smtClean="0"/>
              <a:t>unités et relations pratiques</a:t>
            </a:r>
            <a:endParaRPr lang="fr-FR" dirty="0"/>
          </a:p>
        </p:txBody>
      </p:sp>
      <p:graphicFrame>
        <p:nvGraphicFramePr>
          <p:cNvPr id="2263046" name="Object 6"/>
          <p:cNvGraphicFramePr>
            <a:graphicFrameLocks noChangeAspect="1"/>
          </p:cNvGraphicFramePr>
          <p:nvPr/>
        </p:nvGraphicFramePr>
        <p:xfrm>
          <a:off x="1149350" y="5916613"/>
          <a:ext cx="67770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Équation" r:id="rId3" imgW="2349360" imgH="203040" progId="Equation.3">
                  <p:embed/>
                </p:oleObj>
              </mc:Choice>
              <mc:Fallback>
                <p:oleObj name="Équation" r:id="rId3" imgW="2349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5916613"/>
                        <a:ext cx="6777038" cy="6318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291268"/>
              </p:ext>
            </p:extLst>
          </p:nvPr>
        </p:nvGraphicFramePr>
        <p:xfrm>
          <a:off x="3635896" y="3212976"/>
          <a:ext cx="13192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Équation" r:id="rId5" imgW="457200" imgH="203040" progId="Equation.3">
                  <p:embed/>
                </p:oleObj>
              </mc:Choice>
              <mc:Fallback>
                <p:oleObj name="Équation" r:id="rId5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212976"/>
                        <a:ext cx="1319213" cy="6318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necteur droit 17"/>
          <p:cNvCxnSpPr/>
          <p:nvPr/>
        </p:nvCxnSpPr>
        <p:spPr>
          <a:xfrm>
            <a:off x="323528" y="4437112"/>
            <a:ext cx="83529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64071" name="Object 7"/>
          <p:cNvGraphicFramePr>
            <a:graphicFrameLocks noChangeAspect="1"/>
          </p:cNvGraphicFramePr>
          <p:nvPr/>
        </p:nvGraphicFramePr>
        <p:xfrm>
          <a:off x="3635896" y="1340768"/>
          <a:ext cx="1359992" cy="1601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Équation" r:id="rId7" imgW="406080" imgH="419040" progId="Equation.3">
                  <p:embed/>
                </p:oleObj>
              </mc:Choice>
              <mc:Fallback>
                <p:oleObj name="Équation" r:id="rId7" imgW="406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340768"/>
                        <a:ext cx="1359992" cy="160110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4073" name="Object 7"/>
          <p:cNvGraphicFramePr>
            <a:graphicFrameLocks noChangeAspect="1"/>
          </p:cNvGraphicFramePr>
          <p:nvPr/>
        </p:nvGraphicFramePr>
        <p:xfrm>
          <a:off x="539552" y="4653136"/>
          <a:ext cx="7977709" cy="1011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Équation" r:id="rId9" imgW="1942920" imgH="228600" progId="Equation.3">
                  <p:embed/>
                </p:oleObj>
              </mc:Choice>
              <mc:Fallback>
                <p:oleObj name="Équation" r:id="rId9" imgW="1942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653136"/>
                        <a:ext cx="7977709" cy="1011896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407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6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6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6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556</Words>
  <Application>Microsoft Office PowerPoint</Application>
  <PresentationFormat>Affichage à l'écran (4:3)</PresentationFormat>
  <Paragraphs>172</Paragraphs>
  <Slides>41</Slides>
  <Notes>5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3" baseType="lpstr">
      <vt:lpstr>Thème Office</vt:lpstr>
      <vt:lpstr>Équation</vt:lpstr>
      <vt:lpstr>Dynamique des fluides visqueux</vt:lpstr>
      <vt:lpstr>Objectifs</vt:lpstr>
      <vt:lpstr>La viscosité</vt:lpstr>
      <vt:lpstr>Le cisaillement</vt:lpstr>
      <vt:lpstr>Le cisaillement</vt:lpstr>
      <vt:lpstr>Viscosités Fluides newtoniens </vt:lpstr>
      <vt:lpstr>Viscosités</vt:lpstr>
      <vt:lpstr>Viscosité dynamique :  unités et relations pratiques</vt:lpstr>
      <vt:lpstr>Viscosité cinématique :  unités et relations pratiques</vt:lpstr>
      <vt:lpstr>Viscosités de l’eau à 20°C</vt:lpstr>
      <vt:lpstr>Valeurs de viscosité dynamique (Pa.s)  à 20°C</vt:lpstr>
      <vt:lpstr>Viscosité  / Température</vt:lpstr>
      <vt:lpstr>Ecoulements laminaires</vt:lpstr>
      <vt:lpstr>Loi de POISEUILLE</vt:lpstr>
      <vt:lpstr>Loi de POISEUILLE</vt:lpstr>
      <vt:lpstr>Loi de POISEUILLE</vt:lpstr>
      <vt:lpstr>Conséquences / Loi de POISEUILLE</vt:lpstr>
      <vt:lpstr>Loi de STOKES</vt:lpstr>
      <vt:lpstr>Application / Loi de STOKES Crémage du lait</vt:lpstr>
      <vt:lpstr>Viscosimètre</vt:lpstr>
      <vt:lpstr>Viscosimètre à tube capillaire   Loi de POISEUILLE</vt:lpstr>
      <vt:lpstr>Viscosimètre à chute de bille   Loi de STOKES</vt:lpstr>
      <vt:lpstr>Viscosimètre à mobile tournant  Loi de NEWTON</vt:lpstr>
      <vt:lpstr>Ecoulements turbulents</vt:lpstr>
      <vt:lpstr>Nombre de REYNOLDS  (Approche qualitative) </vt:lpstr>
      <vt:lpstr>Expérience de REYNOLDS</vt:lpstr>
      <vt:lpstr>Nombre de REYNOLDS  (Approche quantitative) </vt:lpstr>
      <vt:lpstr>Régime laminaire</vt:lpstr>
      <vt:lpstr>Les deux régimes turbulents</vt:lpstr>
      <vt:lpstr>Régime turbulent lisse</vt:lpstr>
      <vt:lpstr>Régime turbulent rugueux</vt:lpstr>
      <vt:lpstr>Ecoulement turbulent rugueux</vt:lpstr>
      <vt:lpstr>Synthèse : régimes d’écoulement</vt:lpstr>
      <vt:lpstr>Calcul des pertes de charge (totales)</vt:lpstr>
      <vt:lpstr>Calcul des pertes de charge régulières</vt:lpstr>
      <vt:lpstr>Méthode de calcul des pertes de charge </vt:lpstr>
      <vt:lpstr>Présentation PowerPoint</vt:lpstr>
      <vt:lpstr>Re et écoulements</vt:lpstr>
      <vt:lpstr>Diagramme de Nikuradse</vt:lpstr>
      <vt:lpstr>Calcul des pertes de charge (totales)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Dynamique des fluides visqueux</dc:title>
  <dc:creator>David SARMEO</dc:creator>
  <cp:lastModifiedBy>David SARMEO</cp:lastModifiedBy>
  <cp:revision>1</cp:revision>
  <dcterms:created xsi:type="dcterms:W3CDTF">2017-10-16T12:48:35Z</dcterms:created>
  <dcterms:modified xsi:type="dcterms:W3CDTF">2017-10-16T12:51:14Z</dcterms:modified>
</cp:coreProperties>
</file>